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387" r:id="rId2"/>
    <p:sldId id="256" r:id="rId3"/>
    <p:sldId id="258" r:id="rId4"/>
    <p:sldId id="399" r:id="rId5"/>
    <p:sldId id="394" r:id="rId6"/>
    <p:sldId id="391" r:id="rId7"/>
    <p:sldId id="388" r:id="rId8"/>
    <p:sldId id="406" r:id="rId9"/>
    <p:sldId id="404" r:id="rId10"/>
    <p:sldId id="403" r:id="rId11"/>
    <p:sldId id="410" r:id="rId12"/>
    <p:sldId id="417" r:id="rId13"/>
    <p:sldId id="423" r:id="rId14"/>
    <p:sldId id="422" r:id="rId15"/>
    <p:sldId id="420" r:id="rId16"/>
    <p:sldId id="428" r:id="rId17"/>
    <p:sldId id="427" r:id="rId18"/>
    <p:sldId id="429" r:id="rId19"/>
    <p:sldId id="431" r:id="rId20"/>
    <p:sldId id="433" r:id="rId21"/>
    <p:sldId id="436" r:id="rId22"/>
    <p:sldId id="26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26F60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79" autoAdjust="0"/>
    <p:restoredTop sz="91479" autoAdjust="0"/>
  </p:normalViewPr>
  <p:slideViewPr>
    <p:cSldViewPr>
      <p:cViewPr>
        <p:scale>
          <a:sx n="48" d="100"/>
          <a:sy n="48" d="100"/>
        </p:scale>
        <p:origin x="-24" y="-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AB0822-20A6-4B61-A2A3-8B9CEB43114F}" type="datetimeFigureOut">
              <a:rPr lang="en-US" smtClean="0"/>
              <a:pPr/>
              <a:t>11/19/2014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E87487-FC58-4B13-8FD1-2A5A7A1F7C7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p:spPr>
      </p:sp>
      <p:sp>
        <p:nvSpPr>
          <p:cNvPr id="137219" name="Notes Placeholder 2"/>
          <p:cNvSpPr>
            <a:spLocks noGrp="1"/>
          </p:cNvSpPr>
          <p:nvPr>
            <p:ph type="body" idx="1"/>
          </p:nvPr>
        </p:nvSpPr>
        <p:spPr bwMode="auto">
          <a:noFill/>
        </p:spPr>
        <p:txBody>
          <a:bodyPr wrap="square" numCol="1" anchor="t" anchorCtr="0" compatLnSpc="1">
            <a:prstTxWarp prst="textNoShape">
              <a:avLst/>
            </a:prstTxWarp>
          </a:bodyPr>
          <a:lstStyle/>
          <a:p>
            <a:pPr algn="ctr"/>
            <a:r>
              <a:rPr lang="fa-IR" dirty="0" smtClean="0">
                <a:cs typeface="Arial" charset="0"/>
              </a:rPr>
              <a:t>رضا</a:t>
            </a:r>
            <a:r>
              <a:rPr lang="fa-IR" baseline="0" dirty="0" smtClean="0">
                <a:cs typeface="Arial" charset="0"/>
              </a:rPr>
              <a:t> شیرازی</a:t>
            </a:r>
          </a:p>
          <a:p>
            <a:pPr algn="ctr"/>
            <a:endParaRPr lang="en-US" dirty="0" smtClean="0">
              <a:cs typeface="Arial" charset="0"/>
            </a:endParaRPr>
          </a:p>
        </p:txBody>
      </p:sp>
      <p:sp>
        <p:nvSpPr>
          <p:cNvPr id="1372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C523B8-E42E-48DE-8F2D-80C3F79EB12A}" type="slidenum">
              <a:rPr lang="en-US" smtClean="0"/>
              <a:pPr/>
              <a:t>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ltGray">
      <p:bgPr>
        <a:blipFill dpi="0" rotWithShape="0">
          <a:blip r:embed="rId2" cstate="email"/>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bwMode="gray">
          <a:xfrm>
            <a:off x="228600" y="3962400"/>
            <a:ext cx="7696200" cy="1219200"/>
          </a:xfrm>
        </p:spPr>
        <p:txBody>
          <a:bodyPr/>
          <a:lstStyle>
            <a:lvl1pPr algn="r">
              <a:defRPr sz="4000" b="0">
                <a:effectLst>
                  <a:outerShdw blurRad="38100" dist="38100" dir="2700000" algn="tl">
                    <a:srgbClr val="000000">
                      <a:alpha val="43137"/>
                    </a:srgbClr>
                  </a:outerShdw>
                </a:effectLst>
                <a:latin typeface="Tahoma" pitchFamily="34" charset="0"/>
                <a:cs typeface="Tahoma" pitchFamily="34" charset="0"/>
              </a:defRPr>
            </a:lvl1pPr>
          </a:lstStyle>
          <a:p>
            <a:r>
              <a:rPr lang="en-US" smtClean="0"/>
              <a:t>Click to edit Master title style</a:t>
            </a:r>
            <a:endParaRPr lang="en-US" dirty="0"/>
          </a:p>
        </p:txBody>
      </p:sp>
      <p:sp>
        <p:nvSpPr>
          <p:cNvPr id="3075" name="Rectangle 3"/>
          <p:cNvSpPr>
            <a:spLocks noGrp="1" noChangeArrowheads="1"/>
          </p:cNvSpPr>
          <p:nvPr>
            <p:ph type="subTitle" idx="1"/>
          </p:nvPr>
        </p:nvSpPr>
        <p:spPr bwMode="gray">
          <a:xfrm>
            <a:off x="457200" y="5867400"/>
            <a:ext cx="5181600" cy="457200"/>
          </a:xfrm>
        </p:spPr>
        <p:txBody>
          <a:bodyPr/>
          <a:lstStyle>
            <a:lvl1pPr marL="0" indent="0" algn="r">
              <a:buFont typeface="Wingdings" pitchFamily="2" charset="2"/>
              <a:buNone/>
              <a:defRPr sz="2400"/>
            </a:lvl1pPr>
          </a:lstStyle>
          <a:p>
            <a:r>
              <a:rPr lang="en-US" smtClean="0"/>
              <a:t>Click to edit Master subtitle style</a:t>
            </a:r>
            <a:endParaRPr lang="en-US"/>
          </a:p>
        </p:txBody>
      </p:sp>
      <p:sp>
        <p:nvSpPr>
          <p:cNvPr id="3076" name="Rectangle 4"/>
          <p:cNvSpPr>
            <a:spLocks noGrp="1" noChangeArrowheads="1"/>
          </p:cNvSpPr>
          <p:nvPr>
            <p:ph type="dt" sz="half" idx="2"/>
          </p:nvPr>
        </p:nvSpPr>
        <p:spPr bwMode="gray">
          <a:xfrm>
            <a:off x="457200" y="6477000"/>
            <a:ext cx="1371600" cy="152400"/>
          </a:xfrm>
        </p:spPr>
        <p:txBody>
          <a:bodyPr/>
          <a:lstStyle>
            <a:lvl1pPr>
              <a:defRPr/>
            </a:lvl1pPr>
          </a:lstStyle>
          <a:p>
            <a:fld id="{076B321D-4B85-4ACD-9BF4-8D9F9A286B48}" type="datetime1">
              <a:rPr lang="en-US" smtClean="0"/>
              <a:pPr/>
              <a:t>11/19/2014</a:t>
            </a:fld>
            <a:endParaRPr lang="en-US"/>
          </a:p>
        </p:txBody>
      </p:sp>
      <p:sp>
        <p:nvSpPr>
          <p:cNvPr id="3078" name="Rectangle 6"/>
          <p:cNvSpPr>
            <a:spLocks noGrp="1" noChangeArrowheads="1"/>
          </p:cNvSpPr>
          <p:nvPr>
            <p:ph type="sldNum" sz="quarter" idx="4"/>
          </p:nvPr>
        </p:nvSpPr>
        <p:spPr bwMode="gray">
          <a:xfrm>
            <a:off x="1828800" y="6477000"/>
            <a:ext cx="838200" cy="152400"/>
          </a:xfrm>
        </p:spPr>
        <p:txBody>
          <a:bodyPr/>
          <a:lstStyle>
            <a:lvl1pPr>
              <a:defRPr/>
            </a:lvl1pPr>
          </a:lstStyle>
          <a:p>
            <a:fld id="{769DC3D2-2B4D-4328-871D-A3A51B5CD5FC}" type="slidenum">
              <a:rPr lang="en-US" smtClean="0"/>
              <a:pPr/>
              <a:t>‹#›</a:t>
            </a:fld>
            <a:endParaRPr lang="en-US"/>
          </a:p>
        </p:txBody>
      </p:sp>
      <p:sp>
        <p:nvSpPr>
          <p:cNvPr id="3099" name="Line 27"/>
          <p:cNvSpPr>
            <a:spLocks noChangeShapeType="1"/>
          </p:cNvSpPr>
          <p:nvPr/>
        </p:nvSpPr>
        <p:spPr bwMode="gray">
          <a:xfrm>
            <a:off x="444500" y="6375400"/>
            <a:ext cx="5257800" cy="0"/>
          </a:xfrm>
          <a:prstGeom prst="line">
            <a:avLst/>
          </a:prstGeom>
          <a:noFill/>
          <a:ln w="6350">
            <a:solidFill>
              <a:schemeClr val="tx1"/>
            </a:solidFill>
            <a:round/>
            <a:headEnd/>
            <a:tailEnd/>
          </a:ln>
          <a:effectLst/>
        </p:spPr>
        <p:txBody>
          <a:bodyPr/>
          <a:lstStyle/>
          <a:p>
            <a:endParaRPr lang="en-US"/>
          </a:p>
        </p:txBody>
      </p:sp>
      <p:pic>
        <p:nvPicPr>
          <p:cNvPr id="10" name="Picture 39" descr="original_metal_b"/>
          <p:cNvPicPr>
            <a:picLocks noChangeAspect="1" noChangeArrowheads="1" noCrop="1"/>
          </p:cNvPicPr>
          <p:nvPr/>
        </p:nvPicPr>
        <p:blipFill>
          <a:blip r:embed="rId3" cstate="print">
            <a:clrChange>
              <a:clrFrom>
                <a:srgbClr val="020202"/>
              </a:clrFrom>
              <a:clrTo>
                <a:srgbClr val="020202">
                  <a:alpha val="0"/>
                </a:srgbClr>
              </a:clrTo>
            </a:clrChange>
          </a:blip>
          <a:srcRect/>
          <a:stretch>
            <a:fillRect/>
          </a:stretch>
        </p:blipFill>
        <p:spPr bwMode="auto">
          <a:xfrm>
            <a:off x="7696200" y="5543550"/>
            <a:ext cx="1447800" cy="1314450"/>
          </a:xfrm>
          <a:prstGeom prst="rect">
            <a:avLst/>
          </a:prstGeom>
          <a:noFill/>
        </p:spPr>
      </p:pic>
      <p:sp>
        <p:nvSpPr>
          <p:cNvPr id="9" name="Rectangle 5"/>
          <p:cNvSpPr>
            <a:spLocks noGrp="1" noChangeArrowheads="1"/>
          </p:cNvSpPr>
          <p:nvPr>
            <p:ph type="ftr" sz="quarter" idx="3"/>
          </p:nvPr>
        </p:nvSpPr>
        <p:spPr bwMode="auto">
          <a:xfrm>
            <a:off x="5943600" y="6400800"/>
            <a:ext cx="2057400" cy="307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600"/>
            </a:lvl1p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0213093-E07B-4F4D-BD70-4B3A6AC59448}" type="datetime1">
              <a:rPr lang="en-US" smtClean="0"/>
              <a:pPr/>
              <a:t>11/19/2014</a:t>
            </a:fld>
            <a:endParaRPr lang="en-US"/>
          </a:p>
        </p:txBody>
      </p:sp>
      <p:sp>
        <p:nvSpPr>
          <p:cNvPr id="5" name="Footer Placeholder 4"/>
          <p:cNvSpPr>
            <a:spLocks noGrp="1"/>
          </p:cNvSpPr>
          <p:nvPr>
            <p:ph type="ftr" sz="quarter" idx="11"/>
          </p:nvPr>
        </p:nvSpPr>
        <p:spPr>
          <a:xfrm>
            <a:off x="5943600" y="6400800"/>
            <a:ext cx="2133600" cy="307975"/>
          </a:xfrm>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9DC3D2-2B4D-4328-871D-A3A51B5CD5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947F2232-E8B9-4D62-BB5C-749E4387B84A}" type="datetime1">
              <a:rPr lang="en-US" smtClean="0"/>
              <a:pPr/>
              <a:t>11/19/2014</a:t>
            </a:fld>
            <a:endParaRPr lang="en-US"/>
          </a:p>
        </p:txBody>
      </p:sp>
      <p:sp>
        <p:nvSpPr>
          <p:cNvPr id="5" name="Footer Placeholder 4"/>
          <p:cNvSpPr>
            <a:spLocks noGrp="1"/>
          </p:cNvSpPr>
          <p:nvPr>
            <p:ph type="ftr" sz="quarter" idx="11"/>
          </p:nvPr>
        </p:nvSpPr>
        <p:spPr>
          <a:xfrm>
            <a:off x="5943600" y="6400800"/>
            <a:ext cx="1981200" cy="307975"/>
          </a:xfrm>
        </p:spPr>
        <p:txBody>
          <a:bodyPr/>
          <a:lstStyle>
            <a:lvl1pPr>
              <a:defRPr sz="1400"/>
            </a:lvl1pPr>
          </a:lstStyle>
          <a:p>
            <a:endParaRPr lang="en-US"/>
          </a:p>
        </p:txBody>
      </p:sp>
      <p:sp>
        <p:nvSpPr>
          <p:cNvPr id="6" name="Slide Number Placeholder 5"/>
          <p:cNvSpPr>
            <a:spLocks noGrp="1"/>
          </p:cNvSpPr>
          <p:nvPr>
            <p:ph type="sldNum" sz="quarter" idx="12"/>
          </p:nvPr>
        </p:nvSpPr>
        <p:spPr/>
        <p:txBody>
          <a:bodyPr/>
          <a:lstStyle>
            <a:lvl1pPr>
              <a:defRPr/>
            </a:lvl1pPr>
          </a:lstStyle>
          <a:p>
            <a:fld id="{769DC3D2-2B4D-4328-871D-A3A51B5CD5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5D63EAC9-4A1D-4B89-9781-1BC5C4CC2066}" type="datetime1">
              <a:rPr lang="en-US" smtClean="0"/>
              <a:pPr/>
              <a:t>11/19/2014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69DC3D2-2B4D-4328-871D-A3A51B5CD5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5C80F5AF-9810-48A1-8D98-F9F151126CAE}" type="datetime1">
              <a:rPr lang="en-US" smtClean="0"/>
              <a:pPr/>
              <a:t>11/19/2014</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69DC3D2-2B4D-4328-871D-A3A51B5CD5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B429E9DE-F6BF-443E-A83A-ED77DE83D517}" type="datetime1">
              <a:rPr lang="en-US" smtClean="0"/>
              <a:pPr/>
              <a:t>11/19/2014</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69DC3D2-2B4D-4328-871D-A3A51B5CD5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70105E7-43DB-4253-9F47-2AAAD4D7FFBD}" type="datetime1">
              <a:rPr lang="en-US" smtClean="0"/>
              <a:pPr/>
              <a:t>11/19/2014</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69DC3D2-2B4D-4328-871D-A3A51B5CD5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4B89E3B1-EA27-4C30-A535-0DB12135EC89}" type="datetime1">
              <a:rPr lang="en-US" smtClean="0"/>
              <a:pPr/>
              <a:t>11/19/2014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69DC3D2-2B4D-4328-871D-A3A51B5CD5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Bitmap_128.bmp"/>
          <p:cNvPicPr>
            <a:picLocks noChangeAspect="1"/>
          </p:cNvPicPr>
          <p:nvPr/>
        </p:nvPicPr>
        <p:blipFill>
          <a:blip r:embed="rId2" cstate="print"/>
          <a:srcRect/>
          <a:stretch>
            <a:fillRect/>
          </a:stretch>
        </p:blipFill>
        <p:spPr>
          <a:xfrm>
            <a:off x="381000" y="990600"/>
            <a:ext cx="5486400" cy="4267200"/>
          </a:xfrm>
          <a:prstGeom prst="rect">
            <a:avLst/>
          </a:prstGeom>
        </p:spPr>
      </p:pic>
      <p:sp>
        <p:nvSpPr>
          <p:cNvPr id="2" name="Title 1"/>
          <p:cNvSpPr>
            <a:spLocks noGrp="1"/>
          </p:cNvSpPr>
          <p:nvPr>
            <p:ph type="title"/>
          </p:nvPr>
        </p:nvSpPr>
        <p:spPr>
          <a:xfrm>
            <a:off x="152400" y="152400"/>
            <a:ext cx="5486400" cy="566738"/>
          </a:xfrm>
        </p:spPr>
        <p:txBody>
          <a:bodyPr anchor="b"/>
          <a:lstStyle>
            <a:lvl1pPr algn="l">
              <a:defRPr sz="2000" b="1"/>
            </a:lvl1pPr>
          </a:lstStyle>
          <a:p>
            <a:r>
              <a:rPr lang="en-US" smtClean="0"/>
              <a:t>Click to edit Master title style</a:t>
            </a:r>
            <a:endParaRPr lang="en-US"/>
          </a:p>
        </p:txBody>
      </p:sp>
      <p:sp>
        <p:nvSpPr>
          <p:cNvPr id="4" name="Text Placeholder 3"/>
          <p:cNvSpPr>
            <a:spLocks noGrp="1"/>
          </p:cNvSpPr>
          <p:nvPr>
            <p:ph type="body" sz="half" idx="2"/>
          </p:nvPr>
        </p:nvSpPr>
        <p:spPr>
          <a:xfrm>
            <a:off x="381000"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07B4239A-15C9-4CCC-A2B6-03944A48B1AE}" type="datetime1">
              <a:rPr lang="en-US" smtClean="0"/>
              <a:pPr/>
              <a:t>11/19/2014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9" name="Rectangle 8"/>
          <p:cNvSpPr/>
          <p:nvPr/>
        </p:nvSpPr>
        <p:spPr bwMode="auto">
          <a:xfrm>
            <a:off x="533400" y="1524000"/>
            <a:ext cx="5181600" cy="3200400"/>
          </a:xfrm>
          <a:prstGeom prst="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entury Gothic" pitchFamily="34" charset="0"/>
            </a:endParaRPr>
          </a:p>
        </p:txBody>
      </p:sp>
      <p:sp>
        <p:nvSpPr>
          <p:cNvPr id="7" name="Slide Number Placeholder 6"/>
          <p:cNvSpPr>
            <a:spLocks noGrp="1"/>
          </p:cNvSpPr>
          <p:nvPr>
            <p:ph type="sldNum" sz="quarter" idx="12"/>
          </p:nvPr>
        </p:nvSpPr>
        <p:spPr/>
        <p:txBody>
          <a:bodyPr/>
          <a:lstStyle>
            <a:lvl1pPr>
              <a:defRPr/>
            </a:lvl1pPr>
          </a:lstStyle>
          <a:p>
            <a:fld id="{769DC3D2-2B4D-4328-871D-A3A51B5CD5FC}" type="slidenum">
              <a:rPr lang="en-US" smtClean="0"/>
              <a:pPr/>
              <a:t>‹#›</a:t>
            </a:fld>
            <a:endParaRPr lang="en-US"/>
          </a:p>
        </p:txBody>
      </p:sp>
      <p:sp>
        <p:nvSpPr>
          <p:cNvPr id="3" name="Picture Placeholder 2"/>
          <p:cNvSpPr>
            <a:spLocks noGrp="1"/>
          </p:cNvSpPr>
          <p:nvPr>
            <p:ph type="pic" idx="1"/>
          </p:nvPr>
        </p:nvSpPr>
        <p:spPr>
          <a:xfrm>
            <a:off x="533400" y="1524000"/>
            <a:ext cx="5181600" cy="3200400"/>
          </a:xfrm>
        </p:spPr>
        <p:txBody>
          <a:bodyPr/>
          <a:lstStyle>
            <a:lvl1pPr marL="0" indent="0">
              <a:buNone/>
              <a:defRPr sz="3200">
                <a:solidFill>
                  <a:schemeClr val="accent4">
                    <a:lumMod val="1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002977F-A873-48A7-A305-366214DB9D8C}" type="datetime1">
              <a:rPr lang="en-US" smtClean="0"/>
              <a:pPr/>
              <a:t>11/19/2014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9DC3D2-2B4D-4328-871D-A3A51B5CD5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66700"/>
            <a:ext cx="2057400" cy="6134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66700"/>
            <a:ext cx="6019800" cy="6134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A7661AC-11BD-42C7-9EF7-0103665C46A8}" type="datetime1">
              <a:rPr lang="en-US" smtClean="0"/>
              <a:pPr/>
              <a:t>11/19/2014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9DC3D2-2B4D-4328-871D-A3A51B5CD5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blipFill dpi="0" rotWithShape="0">
          <a:blip r:embed="rId13" cstate="email"/>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457200" y="266700"/>
            <a:ext cx="72771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dt" sz="half" idx="2"/>
          </p:nvPr>
        </p:nvSpPr>
        <p:spPr bwMode="auto">
          <a:xfrm>
            <a:off x="279400" y="6515100"/>
            <a:ext cx="12192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fld id="{D103D6D2-3AE9-4411-A27E-6722CFA12F18}" type="datetime1">
              <a:rPr lang="en-US" smtClean="0"/>
              <a:pPr/>
              <a:t>11/19/2014</a:t>
            </a:fld>
            <a:endParaRPr lang="en-US"/>
          </a:p>
        </p:txBody>
      </p:sp>
      <p:sp>
        <p:nvSpPr>
          <p:cNvPr id="1029" name="Rectangle 5"/>
          <p:cNvSpPr>
            <a:spLocks noGrp="1" noChangeArrowheads="1"/>
          </p:cNvSpPr>
          <p:nvPr>
            <p:ph type="ftr" sz="quarter" idx="3"/>
          </p:nvPr>
        </p:nvSpPr>
        <p:spPr bwMode="auto">
          <a:xfrm>
            <a:off x="5943600" y="6400800"/>
            <a:ext cx="2057400" cy="307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600"/>
            </a:lvl1pPr>
          </a:lstStyle>
          <a:p>
            <a:endParaRPr lang="en-US"/>
          </a:p>
        </p:txBody>
      </p:sp>
      <p:sp>
        <p:nvSpPr>
          <p:cNvPr id="1030" name="Rectangle 6"/>
          <p:cNvSpPr>
            <a:spLocks noGrp="1" noChangeArrowheads="1"/>
          </p:cNvSpPr>
          <p:nvPr>
            <p:ph type="sldNum" sz="quarter" idx="4"/>
          </p:nvPr>
        </p:nvSpPr>
        <p:spPr bwMode="auto">
          <a:xfrm>
            <a:off x="1498600" y="6515100"/>
            <a:ext cx="12954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fld id="{769DC3D2-2B4D-4328-871D-A3A51B5CD5FC}" type="slidenum">
              <a:rPr lang="en-US" smtClean="0"/>
              <a:pPr/>
              <a:t>‹#›</a:t>
            </a:fld>
            <a:endParaRPr lang="en-US"/>
          </a:p>
        </p:txBody>
      </p:sp>
      <p:sp>
        <p:nvSpPr>
          <p:cNvPr id="1027" name="Rectangle 3"/>
          <p:cNvSpPr>
            <a:spLocks noGrp="1" noChangeArrowheads="1"/>
          </p:cNvSpPr>
          <p:nvPr>
            <p:ph type="body" idx="1"/>
          </p:nvPr>
        </p:nvSpPr>
        <p:spPr bwMode="auto">
          <a:xfrm>
            <a:off x="533400" y="1219200"/>
            <a:ext cx="8153400" cy="5181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57" name="Line 33"/>
          <p:cNvSpPr>
            <a:spLocks noChangeShapeType="1"/>
          </p:cNvSpPr>
          <p:nvPr/>
        </p:nvSpPr>
        <p:spPr bwMode="auto">
          <a:xfrm>
            <a:off x="304800" y="6553200"/>
            <a:ext cx="5715000" cy="0"/>
          </a:xfrm>
          <a:prstGeom prst="line">
            <a:avLst/>
          </a:prstGeom>
          <a:noFill/>
          <a:ln w="6350">
            <a:solidFill>
              <a:schemeClr val="tx1"/>
            </a:solidFill>
            <a:round/>
            <a:headEnd/>
            <a:tailEnd/>
          </a:ln>
          <a:effectLst/>
        </p:spPr>
        <p:txBody>
          <a:bodyPr/>
          <a:lstStyle/>
          <a:p>
            <a:endParaRPr lang="en-US"/>
          </a:p>
        </p:txBody>
      </p:sp>
      <p:pic>
        <p:nvPicPr>
          <p:cNvPr id="10" name="Picture 39" descr="original_metal_b"/>
          <p:cNvPicPr>
            <a:picLocks noChangeAspect="1" noChangeArrowheads="1" noCrop="1"/>
          </p:cNvPicPr>
          <p:nvPr/>
        </p:nvPicPr>
        <p:blipFill>
          <a:blip r:embed="rId14" cstate="print">
            <a:clrChange>
              <a:clrFrom>
                <a:srgbClr val="020202"/>
              </a:clrFrom>
              <a:clrTo>
                <a:srgbClr val="020202">
                  <a:alpha val="0"/>
                </a:srgbClr>
              </a:clrTo>
            </a:clrChange>
          </a:blip>
          <a:srcRect/>
          <a:stretch>
            <a:fillRect/>
          </a:stretch>
        </p:blipFill>
        <p:spPr bwMode="auto">
          <a:xfrm>
            <a:off x="7696200" y="5543550"/>
            <a:ext cx="1447800" cy="1314450"/>
          </a:xfrm>
          <a:prstGeom prst="rect">
            <a:avLst/>
          </a:prstGeom>
          <a:noFill/>
        </p:spPr>
      </p:pic>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rtl="1" eaLnBrk="1" fontAlgn="base" hangingPunct="1">
        <a:spcBef>
          <a:spcPct val="0"/>
        </a:spcBef>
        <a:spcAft>
          <a:spcPct val="0"/>
        </a:spcAft>
        <a:defRPr sz="3600" b="1">
          <a:solidFill>
            <a:schemeClr val="tx1"/>
          </a:solidFill>
          <a:latin typeface="+mj-lt"/>
          <a:ea typeface="+mj-ea"/>
          <a:cs typeface="+mj-cs"/>
        </a:defRPr>
      </a:lvl1pPr>
      <a:lvl2pPr algn="l" rtl="1" eaLnBrk="1" fontAlgn="base" hangingPunct="1">
        <a:spcBef>
          <a:spcPct val="0"/>
        </a:spcBef>
        <a:spcAft>
          <a:spcPct val="0"/>
        </a:spcAft>
        <a:defRPr sz="3600" b="1">
          <a:solidFill>
            <a:schemeClr val="tx1"/>
          </a:solidFill>
          <a:latin typeface="Arial" charset="0"/>
        </a:defRPr>
      </a:lvl2pPr>
      <a:lvl3pPr algn="l" rtl="1" eaLnBrk="1" fontAlgn="base" hangingPunct="1">
        <a:spcBef>
          <a:spcPct val="0"/>
        </a:spcBef>
        <a:spcAft>
          <a:spcPct val="0"/>
        </a:spcAft>
        <a:defRPr sz="3600" b="1">
          <a:solidFill>
            <a:schemeClr val="tx1"/>
          </a:solidFill>
          <a:latin typeface="Arial" charset="0"/>
        </a:defRPr>
      </a:lvl3pPr>
      <a:lvl4pPr algn="l" rtl="1" eaLnBrk="1" fontAlgn="base" hangingPunct="1">
        <a:spcBef>
          <a:spcPct val="0"/>
        </a:spcBef>
        <a:spcAft>
          <a:spcPct val="0"/>
        </a:spcAft>
        <a:defRPr sz="3600" b="1">
          <a:solidFill>
            <a:schemeClr val="tx1"/>
          </a:solidFill>
          <a:latin typeface="Arial" charset="0"/>
        </a:defRPr>
      </a:lvl4pPr>
      <a:lvl5pPr algn="l" rtl="1" eaLnBrk="1" fontAlgn="base" hangingPunct="1">
        <a:spcBef>
          <a:spcPct val="0"/>
        </a:spcBef>
        <a:spcAft>
          <a:spcPct val="0"/>
        </a:spcAft>
        <a:defRPr sz="3600" b="1">
          <a:solidFill>
            <a:schemeClr val="tx1"/>
          </a:solidFill>
          <a:latin typeface="Arial" charset="0"/>
        </a:defRPr>
      </a:lvl5pPr>
      <a:lvl6pPr marL="457200" algn="l" rtl="1" eaLnBrk="1" fontAlgn="base" hangingPunct="1">
        <a:spcBef>
          <a:spcPct val="0"/>
        </a:spcBef>
        <a:spcAft>
          <a:spcPct val="0"/>
        </a:spcAft>
        <a:defRPr sz="3600" b="1">
          <a:solidFill>
            <a:schemeClr val="tx1"/>
          </a:solidFill>
          <a:latin typeface="Arial" charset="0"/>
        </a:defRPr>
      </a:lvl6pPr>
      <a:lvl7pPr marL="914400" algn="l" rtl="1" eaLnBrk="1" fontAlgn="base" hangingPunct="1">
        <a:spcBef>
          <a:spcPct val="0"/>
        </a:spcBef>
        <a:spcAft>
          <a:spcPct val="0"/>
        </a:spcAft>
        <a:defRPr sz="3600" b="1">
          <a:solidFill>
            <a:schemeClr val="tx1"/>
          </a:solidFill>
          <a:latin typeface="Arial" charset="0"/>
        </a:defRPr>
      </a:lvl7pPr>
      <a:lvl8pPr marL="1371600" algn="l" rtl="1" eaLnBrk="1" fontAlgn="base" hangingPunct="1">
        <a:spcBef>
          <a:spcPct val="0"/>
        </a:spcBef>
        <a:spcAft>
          <a:spcPct val="0"/>
        </a:spcAft>
        <a:defRPr sz="3600" b="1">
          <a:solidFill>
            <a:schemeClr val="tx1"/>
          </a:solidFill>
          <a:latin typeface="Arial" charset="0"/>
        </a:defRPr>
      </a:lvl8pPr>
      <a:lvl9pPr marL="1828800" algn="l" rtl="1" eaLnBrk="1" fontAlgn="base" hangingPunct="1">
        <a:spcBef>
          <a:spcPct val="0"/>
        </a:spcBef>
        <a:spcAft>
          <a:spcPct val="0"/>
        </a:spcAft>
        <a:defRPr sz="3600" b="1">
          <a:solidFill>
            <a:schemeClr val="tx1"/>
          </a:solidFill>
          <a:latin typeface="Arial" charset="0"/>
        </a:defRPr>
      </a:lvl9pPr>
    </p:titleStyle>
    <p:bodyStyle>
      <a:lvl1pPr marL="342900" indent="-342900" algn="r" rtl="1" eaLnBrk="1" fontAlgn="base" hangingPunct="1">
        <a:spcBef>
          <a:spcPct val="20000"/>
        </a:spcBef>
        <a:spcAft>
          <a:spcPct val="0"/>
        </a:spcAft>
        <a:buClr>
          <a:schemeClr val="tx2"/>
        </a:buClr>
        <a:buSzPct val="115000"/>
        <a:buFont typeface="Wingdings" pitchFamily="2" charset="2"/>
        <a:buChar char="§"/>
        <a:defRPr sz="2800">
          <a:solidFill>
            <a:schemeClr val="tx2"/>
          </a:solidFill>
          <a:latin typeface="+mn-lt"/>
          <a:ea typeface="+mn-ea"/>
          <a:cs typeface="+mn-cs"/>
        </a:defRPr>
      </a:lvl1pPr>
      <a:lvl2pPr marL="742950" indent="-285750" algn="r" rtl="1" eaLnBrk="1" fontAlgn="base" hangingPunct="1">
        <a:spcBef>
          <a:spcPct val="20000"/>
        </a:spcBef>
        <a:spcAft>
          <a:spcPct val="0"/>
        </a:spcAft>
        <a:buClr>
          <a:schemeClr val="accent1"/>
        </a:buClr>
        <a:buFont typeface="Wingdings" pitchFamily="2" charset="2"/>
        <a:buChar char="§"/>
        <a:defRPr sz="2400">
          <a:solidFill>
            <a:schemeClr val="tx1"/>
          </a:solidFill>
          <a:latin typeface="+mn-lt"/>
        </a:defRPr>
      </a:lvl2pPr>
      <a:lvl3pPr marL="1143000" indent="-228600" algn="r" rtl="1" eaLnBrk="1" fontAlgn="base" hangingPunct="1">
        <a:spcBef>
          <a:spcPct val="20000"/>
        </a:spcBef>
        <a:spcAft>
          <a:spcPct val="0"/>
        </a:spcAft>
        <a:buChar char="•"/>
        <a:defRPr sz="20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fa-IR"/>
          </a:p>
        </p:txBody>
      </p:sp>
      <p:sp>
        <p:nvSpPr>
          <p:cNvPr id="13316" name="Slide Number Placeholder 5"/>
          <p:cNvSpPr>
            <a:spLocks noGrp="1"/>
          </p:cNvSpPr>
          <p:nvPr>
            <p:ph type="sldNum" sz="quarter" idx="12"/>
          </p:nvPr>
        </p:nvSpPr>
        <p:spPr bwMode="auto">
          <a:noFill/>
          <a:ln>
            <a:miter lim="800000"/>
            <a:headEnd/>
            <a:tailEnd/>
          </a:ln>
        </p:spPr>
        <p:txBody>
          <a:bodyPr vert="horz" wrap="square" lIns="91440" tIns="45720" rIns="91440" bIns="45720" numCol="1" anchor="t" anchorCtr="0" compatLnSpc="1">
            <a:prstTxWarp prst="textNoShape">
              <a:avLst/>
            </a:prstTxWarp>
          </a:bodyPr>
          <a:lstStyle/>
          <a:p>
            <a:fld id="{9743EA9B-DECE-4074-A443-BC3B5E754C53}" type="slidenum">
              <a:rPr lang="fa-IR" smtClean="0"/>
              <a:pPr/>
              <a:t>1</a:t>
            </a:fld>
            <a:endParaRPr lang="fa-IR" smtClean="0"/>
          </a:p>
        </p:txBody>
      </p:sp>
      <p:sp>
        <p:nvSpPr>
          <p:cNvPr id="5" name="Rectangle 4"/>
          <p:cNvSpPr/>
          <p:nvPr/>
        </p:nvSpPr>
        <p:spPr>
          <a:xfrm>
            <a:off x="0" y="0"/>
            <a:ext cx="9144000" cy="6858000"/>
          </a:xfrm>
          <a:prstGeom prst="rect">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C:\Users\USER 1\Downloads\Documents\Capture.PNG"/>
          <p:cNvPicPr>
            <a:picLocks noChangeAspect="1" noChangeArrowheads="1"/>
          </p:cNvPicPr>
          <p:nvPr/>
        </p:nvPicPr>
        <p:blipFill>
          <a:blip r:embed="rId3" cstate="print"/>
          <a:srcRect/>
          <a:stretch>
            <a:fillRect/>
          </a:stretch>
        </p:blipFill>
        <p:spPr bwMode="auto">
          <a:xfrm>
            <a:off x="0" y="0"/>
            <a:ext cx="9139237"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t="-26000" b="-2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69DC3D2-2B4D-4328-871D-A3A51B5CD5FC}" type="slidenum">
              <a:rPr lang="en-US" smtClean="0"/>
              <a:pPr/>
              <a:t>2</a:t>
            </a:fld>
            <a:endParaRPr lang="en-US"/>
          </a:p>
        </p:txBody>
      </p:sp>
      <p:sp>
        <p:nvSpPr>
          <p:cNvPr id="53249"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60417" name="Rectangle 1"/>
          <p:cNvSpPr>
            <a:spLocks noChangeArrowheads="1"/>
          </p:cNvSpPr>
          <p:nvPr/>
        </p:nvSpPr>
        <p:spPr bwMode="auto">
          <a:xfrm>
            <a:off x="4500562" y="2857496"/>
            <a:ext cx="321467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chemeClr val="tx1"/>
                </a:solidFill>
                <a:effectLst/>
                <a:latin typeface="Calibri" pitchFamily="34" charset="0"/>
                <a:ea typeface="Calibri" pitchFamily="34" charset="0"/>
                <a:cs typeface="2  Nazanin" pitchFamily="2" charset="-78"/>
              </a:rPr>
              <a:t>حسین سلطان آبادی</a:t>
            </a:r>
            <a:endParaRPr kumimoji="0" lang="fa-I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0418" name="Rectangle 2"/>
          <p:cNvSpPr>
            <a:spLocks noChangeArrowheads="1"/>
          </p:cNvSpPr>
          <p:nvPr/>
        </p:nvSpPr>
        <p:spPr bwMode="auto">
          <a:xfrm>
            <a:off x="3857620" y="3429000"/>
            <a:ext cx="342899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chemeClr val="tx1"/>
                </a:solidFill>
                <a:effectLst/>
                <a:latin typeface="Calibri" pitchFamily="34" charset="0"/>
                <a:ea typeface="Calibri" pitchFamily="34" charset="0"/>
                <a:cs typeface="2  Nazanin" pitchFamily="2" charset="-78"/>
              </a:rPr>
              <a:t>یوسف صدیقیان</a:t>
            </a:r>
            <a:endParaRPr kumimoji="0" lang="fa-I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0420" name="Rectangle 4"/>
          <p:cNvSpPr>
            <a:spLocks noChangeArrowheads="1"/>
          </p:cNvSpPr>
          <p:nvPr/>
        </p:nvSpPr>
        <p:spPr bwMode="auto">
          <a:xfrm>
            <a:off x="3929058" y="4786322"/>
            <a:ext cx="242886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chemeClr val="tx1"/>
                </a:solidFill>
                <a:effectLst/>
                <a:latin typeface="Calibri" pitchFamily="34" charset="0"/>
                <a:ea typeface="Calibri" pitchFamily="34" charset="0"/>
                <a:cs typeface="2  Nazanin" pitchFamily="2" charset="-78"/>
              </a:rPr>
              <a:t>محمد دهقان</a:t>
            </a:r>
            <a:endParaRPr kumimoji="0" lang="fa-I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3"/>
          <p:cNvSpPr>
            <a:spLocks noChangeArrowheads="1"/>
          </p:cNvSpPr>
          <p:nvPr/>
        </p:nvSpPr>
        <p:spPr bwMode="auto">
          <a:xfrm>
            <a:off x="4643438" y="4143380"/>
            <a:ext cx="2214546"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chemeClr val="tx1"/>
                </a:solidFill>
                <a:effectLst/>
                <a:latin typeface="Calibri" pitchFamily="34" charset="0"/>
                <a:ea typeface="Calibri" pitchFamily="34" charset="0"/>
                <a:cs typeface="2  Nazanin" pitchFamily="2" charset="-78"/>
              </a:rPr>
              <a:t>مصطفی میری</a:t>
            </a:r>
            <a:endParaRPr kumimoji="0" lang="fa-I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p:nvPr/>
        </p:nvSpPr>
        <p:spPr>
          <a:xfrm>
            <a:off x="4714844" y="1000108"/>
            <a:ext cx="4429156" cy="923330"/>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fa-IR" sz="5400" b="1" cap="none" spc="0" dirty="0" smtClean="0">
                <a:ln>
                  <a:prstDash val="solid"/>
                </a:ln>
                <a:solidFill>
                  <a:srgbClr val="FF0000"/>
                </a:solidFill>
                <a:effectLst>
                  <a:outerShdw blurRad="88000" dist="50800" dir="5040000" algn="tl">
                    <a:schemeClr val="accent4">
                      <a:tint val="80000"/>
                      <a:satMod val="250000"/>
                      <a:alpha val="45000"/>
                    </a:schemeClr>
                  </a:outerShdw>
                </a:effectLst>
              </a:rPr>
              <a:t>جهانی شدن</a:t>
            </a:r>
            <a:endParaRPr lang="en-US" sz="5400" b="1" cap="none" spc="0" dirty="0">
              <a:ln>
                <a:prstDash val="solid"/>
              </a:ln>
              <a:solidFill>
                <a:srgbClr val="FF0000"/>
              </a:solidFill>
              <a:effectLst>
                <a:outerShdw blurRad="88000" dist="50800" dir="5040000" algn="tl">
                  <a:schemeClr val="accent4">
                    <a:tint val="80000"/>
                    <a:satMod val="250000"/>
                    <a:alpha val="45000"/>
                  </a:schemeClr>
                </a:outerShdw>
              </a:effectLst>
            </a:endParaRPr>
          </a:p>
        </p:txBody>
      </p:sp>
      <p:sp>
        <p:nvSpPr>
          <p:cNvPr id="10" name="Rectangle 9"/>
          <p:cNvSpPr/>
          <p:nvPr/>
        </p:nvSpPr>
        <p:spPr>
          <a:xfrm>
            <a:off x="2571736" y="2071678"/>
            <a:ext cx="6159058" cy="584775"/>
          </a:xfrm>
          <a:prstGeom prst="rect">
            <a:avLst/>
          </a:prstGeom>
        </p:spPr>
        <p:txBody>
          <a:bodyPr wrap="none">
            <a:spAutoFit/>
          </a:bodyPr>
          <a:lstStyle/>
          <a:p>
            <a:r>
              <a:rPr lang="fa-IR" sz="3200" b="1" dirty="0" smtClean="0">
                <a:solidFill>
                  <a:srgbClr val="FFFF00"/>
                </a:solidFill>
                <a:cs typeface="B Nazanin" pitchFamily="2" charset="-78"/>
              </a:rPr>
              <a:t>زیر نظر استاد : جناب </a:t>
            </a:r>
            <a:r>
              <a:rPr lang="fa-IR" sz="3200" b="1" dirty="0" smtClean="0">
                <a:solidFill>
                  <a:srgbClr val="FFFF00"/>
                </a:solidFill>
                <a:cs typeface="B Nazanin" pitchFamily="2" charset="-78"/>
              </a:rPr>
              <a:t>آقای دکتر دبیری مهر</a:t>
            </a:r>
            <a:endParaRPr lang="fa-IR" sz="3200" dirty="0">
              <a:solidFill>
                <a:srgbClr val="FFFF00"/>
              </a:solidFill>
              <a:cs typeface="B Nazanin" pitchFamily="2" charset="-78"/>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0417"/>
                                        </p:tgtEl>
                                        <p:attrNameLst>
                                          <p:attrName>style.visibility</p:attrName>
                                        </p:attrNameLst>
                                      </p:cBhvr>
                                      <p:to>
                                        <p:strVal val="visible"/>
                                      </p:to>
                                    </p:set>
                                    <p:animEffect transition="in" filter="wipe(down)">
                                      <p:cBhvr>
                                        <p:cTn id="43" dur="580">
                                          <p:stCondLst>
                                            <p:cond delay="0"/>
                                          </p:stCondLst>
                                        </p:cTn>
                                        <p:tgtEl>
                                          <p:spTgt spid="60417"/>
                                        </p:tgtEl>
                                      </p:cBhvr>
                                    </p:animEffect>
                                    <p:anim calcmode="lin" valueType="num">
                                      <p:cBhvr>
                                        <p:cTn id="44" dur="1822" tmFilter="0,0; 0.14,0.36; 0.43,0.73; 0.71,0.91; 1.0,1.0">
                                          <p:stCondLst>
                                            <p:cond delay="0"/>
                                          </p:stCondLst>
                                        </p:cTn>
                                        <p:tgtEl>
                                          <p:spTgt spid="6041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041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041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041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0417"/>
                                        </p:tgtEl>
                                        <p:attrNameLst>
                                          <p:attrName>ppt_y</p:attrName>
                                        </p:attrNameLst>
                                      </p:cBhvr>
                                      <p:tavLst>
                                        <p:tav tm="0" fmla="#ppt_y-sin(pi*$)/81">
                                          <p:val>
                                            <p:fltVal val="0"/>
                                          </p:val>
                                        </p:tav>
                                        <p:tav tm="100000">
                                          <p:val>
                                            <p:fltVal val="1"/>
                                          </p:val>
                                        </p:tav>
                                      </p:tavLst>
                                    </p:anim>
                                    <p:animScale>
                                      <p:cBhvr>
                                        <p:cTn id="49" dur="26">
                                          <p:stCondLst>
                                            <p:cond delay="650"/>
                                          </p:stCondLst>
                                        </p:cTn>
                                        <p:tgtEl>
                                          <p:spTgt spid="60417"/>
                                        </p:tgtEl>
                                      </p:cBhvr>
                                      <p:to x="100000" y="60000"/>
                                    </p:animScale>
                                    <p:animScale>
                                      <p:cBhvr>
                                        <p:cTn id="50" dur="166" decel="50000">
                                          <p:stCondLst>
                                            <p:cond delay="676"/>
                                          </p:stCondLst>
                                        </p:cTn>
                                        <p:tgtEl>
                                          <p:spTgt spid="60417"/>
                                        </p:tgtEl>
                                      </p:cBhvr>
                                      <p:to x="100000" y="100000"/>
                                    </p:animScale>
                                    <p:animScale>
                                      <p:cBhvr>
                                        <p:cTn id="51" dur="26">
                                          <p:stCondLst>
                                            <p:cond delay="1312"/>
                                          </p:stCondLst>
                                        </p:cTn>
                                        <p:tgtEl>
                                          <p:spTgt spid="60417"/>
                                        </p:tgtEl>
                                      </p:cBhvr>
                                      <p:to x="100000" y="80000"/>
                                    </p:animScale>
                                    <p:animScale>
                                      <p:cBhvr>
                                        <p:cTn id="52" dur="166" decel="50000">
                                          <p:stCondLst>
                                            <p:cond delay="1338"/>
                                          </p:stCondLst>
                                        </p:cTn>
                                        <p:tgtEl>
                                          <p:spTgt spid="60417"/>
                                        </p:tgtEl>
                                      </p:cBhvr>
                                      <p:to x="100000" y="100000"/>
                                    </p:animScale>
                                    <p:animScale>
                                      <p:cBhvr>
                                        <p:cTn id="53" dur="26">
                                          <p:stCondLst>
                                            <p:cond delay="1642"/>
                                          </p:stCondLst>
                                        </p:cTn>
                                        <p:tgtEl>
                                          <p:spTgt spid="60417"/>
                                        </p:tgtEl>
                                      </p:cBhvr>
                                      <p:to x="100000" y="90000"/>
                                    </p:animScale>
                                    <p:animScale>
                                      <p:cBhvr>
                                        <p:cTn id="54" dur="166" decel="50000">
                                          <p:stCondLst>
                                            <p:cond delay="1668"/>
                                          </p:stCondLst>
                                        </p:cTn>
                                        <p:tgtEl>
                                          <p:spTgt spid="60417"/>
                                        </p:tgtEl>
                                      </p:cBhvr>
                                      <p:to x="100000" y="100000"/>
                                    </p:animScale>
                                    <p:animScale>
                                      <p:cBhvr>
                                        <p:cTn id="55" dur="26">
                                          <p:stCondLst>
                                            <p:cond delay="1808"/>
                                          </p:stCondLst>
                                        </p:cTn>
                                        <p:tgtEl>
                                          <p:spTgt spid="60417"/>
                                        </p:tgtEl>
                                      </p:cBhvr>
                                      <p:to x="100000" y="95000"/>
                                    </p:animScale>
                                    <p:animScale>
                                      <p:cBhvr>
                                        <p:cTn id="56" dur="166" decel="50000">
                                          <p:stCondLst>
                                            <p:cond delay="1834"/>
                                          </p:stCondLst>
                                        </p:cTn>
                                        <p:tgtEl>
                                          <p:spTgt spid="60417"/>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60418"/>
                                        </p:tgtEl>
                                        <p:attrNameLst>
                                          <p:attrName>style.visibility</p:attrName>
                                        </p:attrNameLst>
                                      </p:cBhvr>
                                      <p:to>
                                        <p:strVal val="visible"/>
                                      </p:to>
                                    </p:set>
                                    <p:animEffect transition="in" filter="wipe(down)">
                                      <p:cBhvr>
                                        <p:cTn id="61" dur="580">
                                          <p:stCondLst>
                                            <p:cond delay="0"/>
                                          </p:stCondLst>
                                        </p:cTn>
                                        <p:tgtEl>
                                          <p:spTgt spid="60418"/>
                                        </p:tgtEl>
                                      </p:cBhvr>
                                    </p:animEffect>
                                    <p:anim calcmode="lin" valueType="num">
                                      <p:cBhvr>
                                        <p:cTn id="62" dur="1822" tmFilter="0,0; 0.14,0.36; 0.43,0.73; 0.71,0.91; 1.0,1.0">
                                          <p:stCondLst>
                                            <p:cond delay="0"/>
                                          </p:stCondLst>
                                        </p:cTn>
                                        <p:tgtEl>
                                          <p:spTgt spid="60418"/>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60418"/>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60418"/>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60418"/>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60418"/>
                                        </p:tgtEl>
                                        <p:attrNameLst>
                                          <p:attrName>ppt_y</p:attrName>
                                        </p:attrNameLst>
                                      </p:cBhvr>
                                      <p:tavLst>
                                        <p:tav tm="0" fmla="#ppt_y-sin(pi*$)/81">
                                          <p:val>
                                            <p:fltVal val="0"/>
                                          </p:val>
                                        </p:tav>
                                        <p:tav tm="100000">
                                          <p:val>
                                            <p:fltVal val="1"/>
                                          </p:val>
                                        </p:tav>
                                      </p:tavLst>
                                    </p:anim>
                                    <p:animScale>
                                      <p:cBhvr>
                                        <p:cTn id="67" dur="26">
                                          <p:stCondLst>
                                            <p:cond delay="650"/>
                                          </p:stCondLst>
                                        </p:cTn>
                                        <p:tgtEl>
                                          <p:spTgt spid="60418"/>
                                        </p:tgtEl>
                                      </p:cBhvr>
                                      <p:to x="100000" y="60000"/>
                                    </p:animScale>
                                    <p:animScale>
                                      <p:cBhvr>
                                        <p:cTn id="68" dur="166" decel="50000">
                                          <p:stCondLst>
                                            <p:cond delay="676"/>
                                          </p:stCondLst>
                                        </p:cTn>
                                        <p:tgtEl>
                                          <p:spTgt spid="60418"/>
                                        </p:tgtEl>
                                      </p:cBhvr>
                                      <p:to x="100000" y="100000"/>
                                    </p:animScale>
                                    <p:animScale>
                                      <p:cBhvr>
                                        <p:cTn id="69" dur="26">
                                          <p:stCondLst>
                                            <p:cond delay="1312"/>
                                          </p:stCondLst>
                                        </p:cTn>
                                        <p:tgtEl>
                                          <p:spTgt spid="60418"/>
                                        </p:tgtEl>
                                      </p:cBhvr>
                                      <p:to x="100000" y="80000"/>
                                    </p:animScale>
                                    <p:animScale>
                                      <p:cBhvr>
                                        <p:cTn id="70" dur="166" decel="50000">
                                          <p:stCondLst>
                                            <p:cond delay="1338"/>
                                          </p:stCondLst>
                                        </p:cTn>
                                        <p:tgtEl>
                                          <p:spTgt spid="60418"/>
                                        </p:tgtEl>
                                      </p:cBhvr>
                                      <p:to x="100000" y="100000"/>
                                    </p:animScale>
                                    <p:animScale>
                                      <p:cBhvr>
                                        <p:cTn id="71" dur="26">
                                          <p:stCondLst>
                                            <p:cond delay="1642"/>
                                          </p:stCondLst>
                                        </p:cTn>
                                        <p:tgtEl>
                                          <p:spTgt spid="60418"/>
                                        </p:tgtEl>
                                      </p:cBhvr>
                                      <p:to x="100000" y="90000"/>
                                    </p:animScale>
                                    <p:animScale>
                                      <p:cBhvr>
                                        <p:cTn id="72" dur="166" decel="50000">
                                          <p:stCondLst>
                                            <p:cond delay="1668"/>
                                          </p:stCondLst>
                                        </p:cTn>
                                        <p:tgtEl>
                                          <p:spTgt spid="60418"/>
                                        </p:tgtEl>
                                      </p:cBhvr>
                                      <p:to x="100000" y="100000"/>
                                    </p:animScale>
                                    <p:animScale>
                                      <p:cBhvr>
                                        <p:cTn id="73" dur="26">
                                          <p:stCondLst>
                                            <p:cond delay="1808"/>
                                          </p:stCondLst>
                                        </p:cTn>
                                        <p:tgtEl>
                                          <p:spTgt spid="60418"/>
                                        </p:tgtEl>
                                      </p:cBhvr>
                                      <p:to x="100000" y="95000"/>
                                    </p:animScale>
                                    <p:animScale>
                                      <p:cBhvr>
                                        <p:cTn id="74" dur="166" decel="50000">
                                          <p:stCondLst>
                                            <p:cond delay="1834"/>
                                          </p:stCondLst>
                                        </p:cTn>
                                        <p:tgtEl>
                                          <p:spTgt spid="60418"/>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down)">
                                      <p:cBhvr>
                                        <p:cTn id="79" dur="580">
                                          <p:stCondLst>
                                            <p:cond delay="0"/>
                                          </p:stCondLst>
                                        </p:cTn>
                                        <p:tgtEl>
                                          <p:spTgt spid="8"/>
                                        </p:tgtEl>
                                      </p:cBhvr>
                                    </p:animEffect>
                                    <p:anim calcmode="lin" valueType="num">
                                      <p:cBhvr>
                                        <p:cTn id="8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85" dur="26">
                                          <p:stCondLst>
                                            <p:cond delay="650"/>
                                          </p:stCondLst>
                                        </p:cTn>
                                        <p:tgtEl>
                                          <p:spTgt spid="8"/>
                                        </p:tgtEl>
                                      </p:cBhvr>
                                      <p:to x="100000" y="60000"/>
                                    </p:animScale>
                                    <p:animScale>
                                      <p:cBhvr>
                                        <p:cTn id="86" dur="166" decel="50000">
                                          <p:stCondLst>
                                            <p:cond delay="676"/>
                                          </p:stCondLst>
                                        </p:cTn>
                                        <p:tgtEl>
                                          <p:spTgt spid="8"/>
                                        </p:tgtEl>
                                      </p:cBhvr>
                                      <p:to x="100000" y="100000"/>
                                    </p:animScale>
                                    <p:animScale>
                                      <p:cBhvr>
                                        <p:cTn id="87" dur="26">
                                          <p:stCondLst>
                                            <p:cond delay="1312"/>
                                          </p:stCondLst>
                                        </p:cTn>
                                        <p:tgtEl>
                                          <p:spTgt spid="8"/>
                                        </p:tgtEl>
                                      </p:cBhvr>
                                      <p:to x="100000" y="80000"/>
                                    </p:animScale>
                                    <p:animScale>
                                      <p:cBhvr>
                                        <p:cTn id="88" dur="166" decel="50000">
                                          <p:stCondLst>
                                            <p:cond delay="1338"/>
                                          </p:stCondLst>
                                        </p:cTn>
                                        <p:tgtEl>
                                          <p:spTgt spid="8"/>
                                        </p:tgtEl>
                                      </p:cBhvr>
                                      <p:to x="100000" y="100000"/>
                                    </p:animScale>
                                    <p:animScale>
                                      <p:cBhvr>
                                        <p:cTn id="89" dur="26">
                                          <p:stCondLst>
                                            <p:cond delay="1642"/>
                                          </p:stCondLst>
                                        </p:cTn>
                                        <p:tgtEl>
                                          <p:spTgt spid="8"/>
                                        </p:tgtEl>
                                      </p:cBhvr>
                                      <p:to x="100000" y="90000"/>
                                    </p:animScale>
                                    <p:animScale>
                                      <p:cBhvr>
                                        <p:cTn id="90" dur="166" decel="50000">
                                          <p:stCondLst>
                                            <p:cond delay="1668"/>
                                          </p:stCondLst>
                                        </p:cTn>
                                        <p:tgtEl>
                                          <p:spTgt spid="8"/>
                                        </p:tgtEl>
                                      </p:cBhvr>
                                      <p:to x="100000" y="100000"/>
                                    </p:animScale>
                                    <p:animScale>
                                      <p:cBhvr>
                                        <p:cTn id="91" dur="26">
                                          <p:stCondLst>
                                            <p:cond delay="1808"/>
                                          </p:stCondLst>
                                        </p:cTn>
                                        <p:tgtEl>
                                          <p:spTgt spid="8"/>
                                        </p:tgtEl>
                                      </p:cBhvr>
                                      <p:to x="100000" y="95000"/>
                                    </p:animScale>
                                    <p:animScale>
                                      <p:cBhvr>
                                        <p:cTn id="92" dur="166" decel="50000">
                                          <p:stCondLst>
                                            <p:cond delay="1834"/>
                                          </p:stCondLst>
                                        </p:cTn>
                                        <p:tgtEl>
                                          <p:spTgt spid="8"/>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60420"/>
                                        </p:tgtEl>
                                        <p:attrNameLst>
                                          <p:attrName>style.visibility</p:attrName>
                                        </p:attrNameLst>
                                      </p:cBhvr>
                                      <p:to>
                                        <p:strVal val="visible"/>
                                      </p:to>
                                    </p:set>
                                    <p:animEffect transition="in" filter="wipe(down)">
                                      <p:cBhvr>
                                        <p:cTn id="97" dur="580">
                                          <p:stCondLst>
                                            <p:cond delay="0"/>
                                          </p:stCondLst>
                                        </p:cTn>
                                        <p:tgtEl>
                                          <p:spTgt spid="60420"/>
                                        </p:tgtEl>
                                      </p:cBhvr>
                                    </p:animEffect>
                                    <p:anim calcmode="lin" valueType="num">
                                      <p:cBhvr>
                                        <p:cTn id="98" dur="1822" tmFilter="0,0; 0.14,0.36; 0.43,0.73; 0.71,0.91; 1.0,1.0">
                                          <p:stCondLst>
                                            <p:cond delay="0"/>
                                          </p:stCondLst>
                                        </p:cTn>
                                        <p:tgtEl>
                                          <p:spTgt spid="60420"/>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60420"/>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60420"/>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60420"/>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60420"/>
                                        </p:tgtEl>
                                        <p:attrNameLst>
                                          <p:attrName>ppt_y</p:attrName>
                                        </p:attrNameLst>
                                      </p:cBhvr>
                                      <p:tavLst>
                                        <p:tav tm="0" fmla="#ppt_y-sin(pi*$)/81">
                                          <p:val>
                                            <p:fltVal val="0"/>
                                          </p:val>
                                        </p:tav>
                                        <p:tav tm="100000">
                                          <p:val>
                                            <p:fltVal val="1"/>
                                          </p:val>
                                        </p:tav>
                                      </p:tavLst>
                                    </p:anim>
                                    <p:animScale>
                                      <p:cBhvr>
                                        <p:cTn id="103" dur="26">
                                          <p:stCondLst>
                                            <p:cond delay="650"/>
                                          </p:stCondLst>
                                        </p:cTn>
                                        <p:tgtEl>
                                          <p:spTgt spid="60420"/>
                                        </p:tgtEl>
                                      </p:cBhvr>
                                      <p:to x="100000" y="60000"/>
                                    </p:animScale>
                                    <p:animScale>
                                      <p:cBhvr>
                                        <p:cTn id="104" dur="166" decel="50000">
                                          <p:stCondLst>
                                            <p:cond delay="676"/>
                                          </p:stCondLst>
                                        </p:cTn>
                                        <p:tgtEl>
                                          <p:spTgt spid="60420"/>
                                        </p:tgtEl>
                                      </p:cBhvr>
                                      <p:to x="100000" y="100000"/>
                                    </p:animScale>
                                    <p:animScale>
                                      <p:cBhvr>
                                        <p:cTn id="105" dur="26">
                                          <p:stCondLst>
                                            <p:cond delay="1312"/>
                                          </p:stCondLst>
                                        </p:cTn>
                                        <p:tgtEl>
                                          <p:spTgt spid="60420"/>
                                        </p:tgtEl>
                                      </p:cBhvr>
                                      <p:to x="100000" y="80000"/>
                                    </p:animScale>
                                    <p:animScale>
                                      <p:cBhvr>
                                        <p:cTn id="106" dur="166" decel="50000">
                                          <p:stCondLst>
                                            <p:cond delay="1338"/>
                                          </p:stCondLst>
                                        </p:cTn>
                                        <p:tgtEl>
                                          <p:spTgt spid="60420"/>
                                        </p:tgtEl>
                                      </p:cBhvr>
                                      <p:to x="100000" y="100000"/>
                                    </p:animScale>
                                    <p:animScale>
                                      <p:cBhvr>
                                        <p:cTn id="107" dur="26">
                                          <p:stCondLst>
                                            <p:cond delay="1642"/>
                                          </p:stCondLst>
                                        </p:cTn>
                                        <p:tgtEl>
                                          <p:spTgt spid="60420"/>
                                        </p:tgtEl>
                                      </p:cBhvr>
                                      <p:to x="100000" y="90000"/>
                                    </p:animScale>
                                    <p:animScale>
                                      <p:cBhvr>
                                        <p:cTn id="108" dur="166" decel="50000">
                                          <p:stCondLst>
                                            <p:cond delay="1668"/>
                                          </p:stCondLst>
                                        </p:cTn>
                                        <p:tgtEl>
                                          <p:spTgt spid="60420"/>
                                        </p:tgtEl>
                                      </p:cBhvr>
                                      <p:to x="100000" y="100000"/>
                                    </p:animScale>
                                    <p:animScale>
                                      <p:cBhvr>
                                        <p:cTn id="109" dur="26">
                                          <p:stCondLst>
                                            <p:cond delay="1808"/>
                                          </p:stCondLst>
                                        </p:cTn>
                                        <p:tgtEl>
                                          <p:spTgt spid="60420"/>
                                        </p:tgtEl>
                                      </p:cBhvr>
                                      <p:to x="100000" y="95000"/>
                                    </p:animScale>
                                    <p:animScale>
                                      <p:cBhvr>
                                        <p:cTn id="110" dur="166" decel="50000">
                                          <p:stCondLst>
                                            <p:cond delay="1834"/>
                                          </p:stCondLst>
                                        </p:cTn>
                                        <p:tgtEl>
                                          <p:spTgt spid="604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7" grpId="0"/>
      <p:bldP spid="60418" grpId="0"/>
      <p:bldP spid="60420"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69DC3D2-2B4D-4328-871D-A3A51B5CD5FC}" type="slidenum">
              <a:rPr lang="en-US" smtClean="0"/>
              <a:pPr/>
              <a:t>3</a:t>
            </a:fld>
            <a:endParaRPr lang="en-US"/>
          </a:p>
        </p:txBody>
      </p:sp>
      <p:sp>
        <p:nvSpPr>
          <p:cNvPr id="143361" name="Rectangle 1"/>
          <p:cNvSpPr>
            <a:spLocks noChangeArrowheads="1"/>
          </p:cNvSpPr>
          <p:nvPr/>
        </p:nvSpPr>
        <p:spPr bwMode="auto">
          <a:xfrm>
            <a:off x="1357290" y="1785926"/>
            <a:ext cx="6500826"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3200" b="1" i="0" u="none" strike="noStrike" cap="none" normalizeH="0" baseline="0" dirty="0" smtClean="0">
                <a:ln>
                  <a:noFill/>
                </a:ln>
                <a:solidFill>
                  <a:srgbClr val="00B050"/>
                </a:solidFill>
                <a:effectLst/>
                <a:latin typeface="Calibri" pitchFamily="34" charset="0"/>
                <a:ea typeface="Calibri" pitchFamily="34" charset="0"/>
                <a:cs typeface="B Nazanin" pitchFamily="2" charset="-78"/>
              </a:rPr>
              <a:t>جهانی شدن و مسایل آنٰ یکی  از چالشهای جدی ای است که در سرا آغاز هزاره سوم میلادی فراروی کشورهای در حال توسعه قرار دارد هر انچه که در مورد جهانی شدن نام برده  می شود در دو دهه پایانی قرن بیستم به طور چشم گیری نمود یافتهٰ بیانگر فرایند با ابعاد مختلف اقتصادی ٰ سیاسیٰاجتماعیٰفرهنگی بروز و ظهور میابد</a:t>
            </a:r>
            <a:endParaRPr kumimoji="0" lang="fa-IR" sz="3200" b="1" i="0" u="none" strike="noStrike" cap="none" normalizeH="0" baseline="0" dirty="0" smtClean="0">
              <a:ln>
                <a:noFill/>
              </a:ln>
              <a:solidFill>
                <a:srgbClr val="00B050"/>
              </a:solidFill>
              <a:effectLst/>
              <a:latin typeface="Arial" pitchFamily="34" charset="0"/>
              <a:cs typeface="B Nazanin" pitchFamily="2" charset="-78"/>
            </a:endParaRPr>
          </a:p>
        </p:txBody>
      </p:sp>
      <p:sp>
        <p:nvSpPr>
          <p:cNvPr id="8" name="Rectangle 7"/>
          <p:cNvSpPr/>
          <p:nvPr/>
        </p:nvSpPr>
        <p:spPr>
          <a:xfrm>
            <a:off x="6429388" y="642918"/>
            <a:ext cx="1507144" cy="923330"/>
          </a:xfrm>
          <a:prstGeom prst="rect">
            <a:avLst/>
          </a:prstGeom>
          <a:noFill/>
        </p:spPr>
        <p:txBody>
          <a:bodyPr wrap="none" lIns="91440" tIns="45720" rIns="91440" bIns="45720">
            <a:spAutoFit/>
          </a:bodyPr>
          <a:lstStyle/>
          <a:p>
            <a:pPr algn="ctr"/>
            <a:r>
              <a:rPr lang="fa-IR" sz="5400" b="1" dirty="0" smtClean="0">
                <a:ln w="17780" cmpd="sng">
                  <a:solidFill>
                    <a:srgbClr val="FFFFFF"/>
                  </a:solidFill>
                  <a:prstDash val="solid"/>
                  <a:miter lim="800000"/>
                </a:ln>
                <a:solidFill>
                  <a:srgbClr val="002060"/>
                </a:solidFill>
                <a:effectLst>
                  <a:outerShdw blurRad="50800" algn="tl" rotWithShape="0">
                    <a:srgbClr val="000000"/>
                  </a:outerShdw>
                </a:effectLst>
              </a:rPr>
              <a:t>مقدمه</a:t>
            </a:r>
            <a:endParaRPr lang="en-US" sz="5400" b="1" cap="none" spc="0" dirty="0">
              <a:ln w="17780" cmpd="sng">
                <a:solidFill>
                  <a:srgbClr val="FFFFFF"/>
                </a:solidFill>
                <a:prstDash val="solid"/>
                <a:miter lim="800000"/>
              </a:ln>
              <a:solidFill>
                <a:srgbClr val="002060"/>
              </a:solidFill>
              <a:effectLst>
                <a:outerShdw blurRad="50800" algn="tl" rotWithShape="0">
                  <a:srgbClr val="000000"/>
                </a:outerShdw>
              </a:effectLst>
            </a:endParaRPr>
          </a:p>
        </p:txBody>
      </p:sp>
      <p:sp>
        <p:nvSpPr>
          <p:cNvPr id="6"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3361"/>
                                        </p:tgtEl>
                                        <p:attrNameLst>
                                          <p:attrName>style.visibility</p:attrName>
                                        </p:attrNameLst>
                                      </p:cBhvr>
                                      <p:to>
                                        <p:strVal val="visible"/>
                                      </p:to>
                                    </p:set>
                                    <p:animEffect transition="in" filter="fade">
                                      <p:cBhvr>
                                        <p:cTn id="7" dur="1000"/>
                                        <p:tgtEl>
                                          <p:spTgt spid="143361"/>
                                        </p:tgtEl>
                                      </p:cBhvr>
                                    </p:animEffect>
                                    <p:anim calcmode="lin" valueType="num">
                                      <p:cBhvr>
                                        <p:cTn id="8" dur="1000" fill="hold"/>
                                        <p:tgtEl>
                                          <p:spTgt spid="143361"/>
                                        </p:tgtEl>
                                        <p:attrNameLst>
                                          <p:attrName>ppt_x</p:attrName>
                                        </p:attrNameLst>
                                      </p:cBhvr>
                                      <p:tavLst>
                                        <p:tav tm="0">
                                          <p:val>
                                            <p:strVal val="#ppt_x"/>
                                          </p:val>
                                        </p:tav>
                                        <p:tav tm="100000">
                                          <p:val>
                                            <p:strVal val="#ppt_x"/>
                                          </p:val>
                                        </p:tav>
                                      </p:tavLst>
                                    </p:anim>
                                    <p:anim calcmode="lin" valueType="num">
                                      <p:cBhvr>
                                        <p:cTn id="9" dur="1000" fill="hold"/>
                                        <p:tgtEl>
                                          <p:spTgt spid="1433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4</a:t>
            </a:fld>
            <a:endParaRPr lang="en-US"/>
          </a:p>
        </p:txBody>
      </p:sp>
      <p:sp>
        <p:nvSpPr>
          <p:cNvPr id="1025" name="Rectangle 1"/>
          <p:cNvSpPr>
            <a:spLocks noChangeArrowheads="1"/>
          </p:cNvSpPr>
          <p:nvPr/>
        </p:nvSpPr>
        <p:spPr bwMode="auto">
          <a:xfrm>
            <a:off x="1071538" y="285728"/>
            <a:ext cx="635798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800" b="0" i="0" u="none" strike="noStrike" cap="none" normalizeH="0" baseline="0" dirty="0" smtClean="0">
                <a:ln>
                  <a:noFill/>
                </a:ln>
                <a:solidFill>
                  <a:srgbClr val="002060"/>
                </a:solidFill>
                <a:effectLst/>
                <a:latin typeface="Calibri" pitchFamily="34" charset="0"/>
                <a:ea typeface="Calibri" pitchFamily="34" charset="0"/>
                <a:cs typeface="Titr" pitchFamily="2" charset="-78"/>
              </a:rPr>
              <a:t>رویداد های مهم پایان قرن بیستم</a:t>
            </a:r>
            <a:endParaRPr kumimoji="0" lang="fa-IR" sz="2800" b="0" i="0" u="none" strike="noStrike" cap="none" normalizeH="0" baseline="0" dirty="0" smtClean="0">
              <a:ln>
                <a:noFill/>
              </a:ln>
              <a:solidFill>
                <a:srgbClr val="002060"/>
              </a:solidFill>
              <a:effectLst/>
              <a:latin typeface="Arial" pitchFamily="34" charset="0"/>
              <a:cs typeface="Arial" pitchFamily="34" charset="0"/>
            </a:endParaRPr>
          </a:p>
        </p:txBody>
      </p:sp>
      <p:sp>
        <p:nvSpPr>
          <p:cNvPr id="1026" name="Rectangle 2"/>
          <p:cNvSpPr>
            <a:spLocks noChangeArrowheads="1"/>
          </p:cNvSpPr>
          <p:nvPr/>
        </p:nvSpPr>
        <p:spPr bwMode="auto">
          <a:xfrm>
            <a:off x="1428728" y="928670"/>
            <a:ext cx="728664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F0"/>
                </a:solidFill>
                <a:effectLst/>
                <a:latin typeface="Calibri" pitchFamily="34" charset="0"/>
                <a:ea typeface="Calibri" pitchFamily="34" charset="0"/>
                <a:cs typeface="Titr" pitchFamily="2" charset="-78"/>
              </a:rPr>
              <a:t>1</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-انقلابی تکنولوژیک که حول محور فن اوری اطلاعات </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027" name="Rectangle 3"/>
          <p:cNvSpPr>
            <a:spLocks noChangeArrowheads="1"/>
          </p:cNvSpPr>
          <p:nvPr/>
        </p:nvSpPr>
        <p:spPr bwMode="auto">
          <a:xfrm>
            <a:off x="714348" y="1357298"/>
            <a:ext cx="800105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F0"/>
                </a:solidFill>
                <a:effectLst/>
                <a:latin typeface="Calibri" pitchFamily="34" charset="0"/>
                <a:ea typeface="Calibri" pitchFamily="34" charset="0"/>
                <a:cs typeface="Titr" pitchFamily="2" charset="-78"/>
              </a:rPr>
              <a:t>2</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-سقوط نظام دولت سالار شوروی سابق و به دنبال آن</a:t>
            </a: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اضمحلال جنبش بین المللی کمونیسم:</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9"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10" name="Rectangle 9"/>
          <p:cNvSpPr/>
          <p:nvPr/>
        </p:nvSpPr>
        <p:spPr>
          <a:xfrm>
            <a:off x="1785918" y="3429000"/>
            <a:ext cx="7072362" cy="707886"/>
          </a:xfrm>
          <a:prstGeom prst="rect">
            <a:avLst/>
          </a:prstGeom>
        </p:spPr>
        <p:txBody>
          <a:bodyPr wrap="square">
            <a:spAutoFit/>
          </a:bodyPr>
          <a:lstStyle/>
          <a:p>
            <a:pPr algn="r"/>
            <a:r>
              <a:rPr lang="fa-IR" sz="2000" b="1" dirty="0" smtClean="0">
                <a:solidFill>
                  <a:srgbClr val="00B050"/>
                </a:solidFill>
                <a:cs typeface="Titr" pitchFamily="2" charset="-78"/>
              </a:rPr>
              <a:t>6-دگرگونی های اجتماعی همچون فزاینده های تحول تکنولوژیک و اقتصادی </a:t>
            </a:r>
            <a:r>
              <a:rPr lang="fa-IR" sz="2000" b="1" dirty="0" smtClean="0">
                <a:solidFill>
                  <a:srgbClr val="00B0F0"/>
                </a:solidFill>
                <a:cs typeface="Titr" pitchFamily="2" charset="-78"/>
              </a:rPr>
              <a:t>چشم گیر هستند</a:t>
            </a:r>
            <a:endParaRPr lang="fa-IR" sz="2000" dirty="0">
              <a:cs typeface="Titr" pitchFamily="2" charset="-78"/>
            </a:endParaRPr>
          </a:p>
        </p:txBody>
      </p:sp>
      <p:sp>
        <p:nvSpPr>
          <p:cNvPr id="11" name="Rectangle 1"/>
          <p:cNvSpPr>
            <a:spLocks noChangeArrowheads="1"/>
          </p:cNvSpPr>
          <p:nvPr/>
        </p:nvSpPr>
        <p:spPr bwMode="auto">
          <a:xfrm>
            <a:off x="1071538" y="2143116"/>
            <a:ext cx="778671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B050"/>
                </a:solidFill>
                <a:effectLst/>
                <a:latin typeface="Calibri" pitchFamily="34" charset="0"/>
                <a:ea typeface="Calibri" pitchFamily="34" charset="0"/>
                <a:cs typeface="B Nazanin" pitchFamily="2" charset="-78"/>
              </a:rPr>
              <a:t> </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3-سرمایه داری دستخوش تجدید ساختاری بنیادین شدن</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2" name="Rectangle 1"/>
          <p:cNvSpPr>
            <a:spLocks noChangeArrowheads="1"/>
          </p:cNvSpPr>
          <p:nvPr/>
        </p:nvSpPr>
        <p:spPr bwMode="auto">
          <a:xfrm>
            <a:off x="4000496" y="2571744"/>
            <a:ext cx="478631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4-تشدیدتوسعه ی نابرابر در جهان  </a:t>
            </a:r>
            <a:endParaRPr kumimoji="0" lang="fa-IR" sz="2000" b="1" i="0" u="none" strike="noStrike" cap="none" normalizeH="0" baseline="0" dirty="0" smtClean="0">
              <a:ln>
                <a:noFill/>
              </a:ln>
              <a:solidFill>
                <a:srgbClr val="00B050"/>
              </a:solidFill>
              <a:effectLst/>
              <a:latin typeface="Arial" pitchFamily="34" charset="0"/>
              <a:cs typeface="Titr" pitchFamily="2" charset="-78"/>
            </a:endParaRPr>
          </a:p>
        </p:txBody>
      </p:sp>
      <p:sp>
        <p:nvSpPr>
          <p:cNvPr id="13" name="Rectangle 3"/>
          <p:cNvSpPr>
            <a:spLocks noChangeArrowheads="1"/>
          </p:cNvSpPr>
          <p:nvPr/>
        </p:nvSpPr>
        <p:spPr bwMode="auto">
          <a:xfrm>
            <a:off x="357158" y="3000372"/>
            <a:ext cx="842962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5-نظام ارتباطی نوین که به زبانی جهانی و دیجیتالی سخن میگوید</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4" name="Rectangle 1"/>
          <p:cNvSpPr>
            <a:spLocks noChangeArrowheads="1"/>
          </p:cNvSpPr>
          <p:nvPr/>
        </p:nvSpPr>
        <p:spPr bwMode="auto">
          <a:xfrm>
            <a:off x="6347987" y="4071942"/>
            <a:ext cx="237116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7-توجه به محیط زیست</a:t>
            </a:r>
            <a:endParaRPr kumimoji="0" lang="fa-IR" sz="2000" b="1" i="0" u="none" strike="noStrike" cap="none" normalizeH="0" baseline="0" dirty="0" smtClean="0">
              <a:ln>
                <a:noFill/>
              </a:ln>
              <a:solidFill>
                <a:srgbClr val="00B050"/>
              </a:solidFill>
              <a:effectLst/>
              <a:latin typeface="Arial" pitchFamily="34" charset="0"/>
              <a:cs typeface="Titr" pitchFamily="2" charset="-78"/>
            </a:endParaRPr>
          </a:p>
        </p:txBody>
      </p:sp>
      <p:sp>
        <p:nvSpPr>
          <p:cNvPr id="15" name="Rectangle 1"/>
          <p:cNvSpPr>
            <a:spLocks noChangeArrowheads="1"/>
          </p:cNvSpPr>
          <p:nvPr/>
        </p:nvSpPr>
        <p:spPr bwMode="auto">
          <a:xfrm>
            <a:off x="714348" y="4500570"/>
            <a:ext cx="7902637"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8-</a:t>
            </a: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نظا</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م های سیاسی در یک بحران ساختاری مشرو عیت گرفتار شده اند</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6" name="Rectangle 2"/>
          <p:cNvSpPr>
            <a:spLocks noChangeArrowheads="1"/>
          </p:cNvSpPr>
          <p:nvPr/>
        </p:nvSpPr>
        <p:spPr bwMode="auto">
          <a:xfrm>
            <a:off x="285720" y="5143512"/>
            <a:ext cx="7700867"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9- گرد هم آمدن مردماز قبیل هویت دینی </a:t>
            </a: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قومی</a:t>
            </a: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سرزمینی و</a:t>
            </a: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 ملی </a:t>
            </a:r>
            <a:endParaRPr kumimoji="0" lang="fa-IR" sz="2000" b="1" i="0" u="none" strike="noStrike" cap="none" normalizeH="0" baseline="0" dirty="0" smtClean="0">
              <a:ln>
                <a:noFill/>
              </a:ln>
              <a:solidFill>
                <a:srgbClr val="00B050"/>
              </a:solidFill>
              <a:effectLst/>
              <a:latin typeface="Arial" pitchFamily="34" charset="0"/>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slide(fromBottom)">
                                      <p:cBhvr>
                                        <p:cTn id="7" dur="1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slide(fromBottom)">
                                      <p:cBhvr>
                                        <p:cTn id="12" dur="10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lide(fromBottom)">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Bottom)">
                                      <p:cBhvr>
                                        <p:cTn id="27" dur="10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slide(fromBottom)">
                                      <p:cBhvr>
                                        <p:cTn id="32" dur="1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slide(fromBottom)">
                                      <p:cBhvr>
                                        <p:cTn id="37" dur="1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5"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45" dur="1000" fill="hold"/>
                                        <p:tgtEl>
                                          <p:spTgt spid="15"/>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25"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55"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56"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57" dur="1000" fill="hold"/>
                                        <p:tgtEl>
                                          <p:spTgt spid="16"/>
                                        </p:tgtEl>
                                        <p:attrNameLst>
                                          <p:attrName>ppt_h</p:attrName>
                                        </p:attrNameLst>
                                      </p:cBhvr>
                                      <p:tavLst>
                                        <p:tav tm="0">
                                          <p:val>
                                            <p:strVal val="#ppt_h"/>
                                          </p:val>
                                        </p:tav>
                                        <p:tav tm="100000">
                                          <p:val>
                                            <p:strVal val="#ppt_h"/>
                                          </p:val>
                                        </p:tav>
                                      </p:tavLst>
                                    </p:anim>
                                    <p:anim calcmode="lin" valueType="num">
                                      <p:cBhvr>
                                        <p:cTn id="58"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59"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60"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61" dur="1000" decel="50000">
                                          <p:stCondLst>
                                            <p:cond delay="0"/>
                                          </p:stCondLst>
                                        </p:cTn>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p:bldP spid="10" grpId="0"/>
      <p:bldP spid="11" grpId="0"/>
      <p:bldP spid="12" grpId="0"/>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5</a:t>
            </a:fld>
            <a:endParaRPr lang="en-US"/>
          </a:p>
        </p:txBody>
      </p:sp>
      <p:sp>
        <p:nvSpPr>
          <p:cNvPr id="6145" name="Rectangle 1"/>
          <p:cNvSpPr>
            <a:spLocks noChangeArrowheads="1"/>
          </p:cNvSpPr>
          <p:nvPr/>
        </p:nvSpPr>
        <p:spPr bwMode="auto">
          <a:xfrm>
            <a:off x="1571604" y="214290"/>
            <a:ext cx="550072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3200" b="1" i="0" u="none" strike="noStrike" cap="none" normalizeH="0" baseline="0" dirty="0" smtClean="0">
                <a:ln>
                  <a:noFill/>
                </a:ln>
                <a:solidFill>
                  <a:srgbClr val="002060"/>
                </a:solidFill>
                <a:effectLst/>
                <a:latin typeface="Calibri" pitchFamily="34" charset="0"/>
                <a:ea typeface="Calibri" pitchFamily="34" charset="0"/>
                <a:cs typeface="B Nazanin" pitchFamily="2" charset="-78"/>
              </a:rPr>
              <a:t>مفهوم جهانی شدن</a:t>
            </a:r>
            <a:endParaRPr kumimoji="0" lang="fa-IR" sz="3200" b="0" i="0" u="none" strike="noStrike" cap="none" normalizeH="0" baseline="0" dirty="0" smtClean="0">
              <a:ln>
                <a:noFill/>
              </a:ln>
              <a:solidFill>
                <a:srgbClr val="002060"/>
              </a:solidFill>
              <a:effectLst/>
              <a:latin typeface="Arial" pitchFamily="34" charset="0"/>
              <a:cs typeface="B Nazanin" pitchFamily="2" charset="-78"/>
            </a:endParaRPr>
          </a:p>
        </p:txBody>
      </p:sp>
      <p:sp>
        <p:nvSpPr>
          <p:cNvPr id="6146" name="Rectangle 2"/>
          <p:cNvSpPr>
            <a:spLocks noChangeArrowheads="1"/>
          </p:cNvSpPr>
          <p:nvPr/>
        </p:nvSpPr>
        <p:spPr bwMode="auto">
          <a:xfrm>
            <a:off x="1714480" y="928670"/>
            <a:ext cx="657226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واژه</a:t>
            </a:r>
            <a:r>
              <a:rPr kumimoji="0" lang="en-US" sz="2000" b="1" i="0" u="none" strike="noStrike" cap="none" normalizeH="0" baseline="0" dirty="0" smtClean="0">
                <a:ln>
                  <a:noFill/>
                </a:ln>
                <a:solidFill>
                  <a:srgbClr val="FF0000"/>
                </a:solidFill>
                <a:effectLst/>
                <a:latin typeface="Calibri" pitchFamily="34" charset="0"/>
                <a:ea typeface="Calibri" pitchFamily="34" charset="0"/>
                <a:cs typeface="Titr" pitchFamily="2" charset="-78"/>
              </a:rPr>
              <a:t> </a:t>
            </a:r>
            <a:r>
              <a:rPr kumimoji="0" lang="en-US" sz="2000" b="1" i="0" u="none" strike="noStrike" cap="none" normalizeH="0" baseline="0" dirty="0" err="1" smtClean="0">
                <a:ln>
                  <a:noFill/>
                </a:ln>
                <a:solidFill>
                  <a:srgbClr val="FFFF00"/>
                </a:solidFill>
                <a:effectLst/>
                <a:latin typeface="Calibri" pitchFamily="34" charset="0"/>
                <a:ea typeface="Calibri" pitchFamily="34" charset="0"/>
                <a:cs typeface="Titr" pitchFamily="2" charset="-78"/>
              </a:rPr>
              <a:t>golbalzation</a:t>
            </a:r>
            <a:r>
              <a:rPr kumimoji="0" lang="en-US" sz="2000" b="1" i="0" u="none" strike="noStrike" cap="none" normalizeH="0" baseline="0" dirty="0" smtClean="0">
                <a:ln>
                  <a:noFill/>
                </a:ln>
                <a:solidFill>
                  <a:srgbClr val="FF0000"/>
                </a:solidFill>
                <a:effectLst/>
                <a:latin typeface="Calibri" pitchFamily="34" charset="0"/>
                <a:ea typeface="Calibri" pitchFamily="34" charset="0"/>
                <a:cs typeface="Titr" pitchFamily="2" charset="-78"/>
              </a:rPr>
              <a:t> </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(جهانی شدن)بر گرفته از واژه</a:t>
            </a:r>
            <a:r>
              <a:rPr kumimoji="0" lang="en-US" sz="2000" b="1" i="0" u="none" strike="noStrike" cap="none" normalizeH="0" baseline="0" dirty="0" err="1" smtClean="0">
                <a:ln>
                  <a:noFill/>
                </a:ln>
                <a:solidFill>
                  <a:srgbClr val="002060"/>
                </a:solidFill>
                <a:effectLst/>
                <a:latin typeface="Calibri" pitchFamily="34" charset="0"/>
                <a:ea typeface="Calibri" pitchFamily="34" charset="0"/>
                <a:cs typeface="Titr" pitchFamily="2" charset="-78"/>
              </a:rPr>
              <a:t>golbe</a:t>
            </a:r>
            <a:r>
              <a:rPr kumimoji="0" lang="en-US" sz="20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 </a:t>
            </a:r>
            <a:r>
              <a:rPr kumimoji="0" lang="en-US"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به معنی کره زمین و جهان است</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6147" name="Rectangle 3"/>
          <p:cNvSpPr>
            <a:spLocks noChangeArrowheads="1"/>
          </p:cNvSpPr>
          <p:nvPr/>
        </p:nvSpPr>
        <p:spPr bwMode="auto">
          <a:xfrm>
            <a:off x="1285852" y="1714488"/>
            <a:ext cx="6858016"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1</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-واژه </a:t>
            </a:r>
            <a:r>
              <a:rPr kumimoji="0" lang="en-US" sz="2000" b="1" i="0" u="none" strike="noStrike" cap="none" normalizeH="0" baseline="0" dirty="0" smtClean="0">
                <a:ln>
                  <a:noFill/>
                </a:ln>
                <a:solidFill>
                  <a:srgbClr val="FFFF00"/>
                </a:solidFill>
                <a:effectLst/>
                <a:latin typeface="Calibri" pitchFamily="34" charset="0"/>
                <a:ea typeface="Calibri" pitchFamily="34" charset="0"/>
                <a:cs typeface="Titr" pitchFamily="2" charset="-78"/>
              </a:rPr>
              <a:t>global</a:t>
            </a:r>
            <a:r>
              <a:rPr kumimoji="0" lang="en-US" sz="2000" b="1" i="0" u="none" strike="noStrike" cap="none" normalizeH="0" baseline="0" dirty="0" smtClean="0">
                <a:ln>
                  <a:noFill/>
                </a:ln>
                <a:solidFill>
                  <a:schemeClr val="bg1"/>
                </a:solidFill>
                <a:effectLst/>
                <a:latin typeface="Calibri" pitchFamily="34" charset="0"/>
                <a:ea typeface="Calibri" pitchFamily="34" charset="0"/>
                <a:cs typeface="Titr" pitchFamily="2" charset="-78"/>
              </a:rPr>
              <a:t> </a:t>
            </a:r>
            <a:r>
              <a:rPr kumimoji="0" lang="fa-IR" sz="2000" b="1" i="0" u="none" strike="noStrike" cap="none" normalizeH="0" baseline="0" dirty="0" smtClean="0">
                <a:ln>
                  <a:noFill/>
                </a:ln>
                <a:solidFill>
                  <a:schemeClr val="bg1"/>
                </a:solidFill>
                <a:effectLst/>
                <a:latin typeface="Calibri" pitchFamily="34" charset="0"/>
                <a:ea typeface="Calibri" pitchFamily="34" charset="0"/>
                <a:cs typeface="Titr" pitchFamily="2" charset="-78"/>
              </a:rPr>
              <a:t> </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(جهانی) است این واژه برای توصیف نیروها</a:t>
            </a: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؛عوامل؛رویدادها و فراینده ها بکار می رود که در گستره جهانی و فرا ملی نقش دارد</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6148" name="Rectangle 4"/>
          <p:cNvSpPr>
            <a:spLocks noChangeArrowheads="1"/>
          </p:cNvSpPr>
          <p:nvPr/>
        </p:nvSpPr>
        <p:spPr bwMode="auto">
          <a:xfrm>
            <a:off x="1000100" y="2786058"/>
            <a:ext cx="7286676"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2-واژه</a:t>
            </a:r>
            <a:r>
              <a:rPr kumimoji="0" lang="fa-IR" sz="2000" b="1" i="0" u="none" strike="noStrike" cap="none" normalizeH="0" baseline="0" dirty="0" smtClean="0">
                <a:ln>
                  <a:noFill/>
                </a:ln>
                <a:solidFill>
                  <a:srgbClr val="FF0000"/>
                </a:solidFill>
                <a:effectLst/>
                <a:latin typeface="Calibri" pitchFamily="34" charset="0"/>
                <a:ea typeface="Calibri" pitchFamily="34" charset="0"/>
                <a:cs typeface="Titr" pitchFamily="2" charset="-78"/>
              </a:rPr>
              <a:t> </a:t>
            </a:r>
            <a:r>
              <a:rPr kumimoji="0" lang="en-US" sz="2000" b="1" i="0" u="none" strike="noStrike" cap="none" normalizeH="0" baseline="0" dirty="0" err="1" smtClean="0">
                <a:ln>
                  <a:noFill/>
                </a:ln>
                <a:solidFill>
                  <a:srgbClr val="FFFF00"/>
                </a:solidFill>
                <a:effectLst/>
                <a:latin typeface="Calibri" pitchFamily="34" charset="0"/>
                <a:ea typeface="Calibri" pitchFamily="34" charset="0"/>
                <a:cs typeface="Titr" pitchFamily="2" charset="-78"/>
              </a:rPr>
              <a:t>golbalizing</a:t>
            </a:r>
            <a:r>
              <a:rPr lang="en-US" sz="2000" b="1" dirty="0" smtClean="0">
                <a:solidFill>
                  <a:srgbClr val="FFFF00"/>
                </a:solidFill>
                <a:latin typeface="Calibri" pitchFamily="34" charset="0"/>
                <a:ea typeface="Calibri" pitchFamily="34" charset="0"/>
                <a:cs typeface="Titr" pitchFamily="2" charset="-78"/>
              </a:rPr>
              <a:t> </a:t>
            </a:r>
            <a:r>
              <a:rPr kumimoji="0" lang="en-US" sz="2000" b="1" i="0" u="none" strike="noStrike" cap="none" normalizeH="0" baseline="0" dirty="0" err="1" smtClean="0">
                <a:ln>
                  <a:noFill/>
                </a:ln>
                <a:solidFill>
                  <a:srgbClr val="FFFF00"/>
                </a:solidFill>
                <a:effectLst/>
                <a:latin typeface="Calibri" pitchFamily="34" charset="0"/>
                <a:ea typeface="Calibri" pitchFamily="34" charset="0"/>
                <a:cs typeface="Titr" pitchFamily="2" charset="-78"/>
              </a:rPr>
              <a:t>golbalization</a:t>
            </a:r>
            <a:r>
              <a:rPr kumimoji="0" lang="fa-IR" sz="2000" b="1" i="0" u="none" strike="noStrike" cap="none" normalizeH="0" baseline="0" dirty="0" smtClean="0">
                <a:ln>
                  <a:noFill/>
                </a:ln>
                <a:solidFill>
                  <a:srgbClr val="FFFF00"/>
                </a:solidFill>
                <a:effectLst/>
                <a:latin typeface="Times New Roman" pitchFamily="18" charset="0"/>
                <a:ea typeface="Calibri" pitchFamily="34" charset="0"/>
                <a:cs typeface="Titr" pitchFamily="2" charset="-78"/>
              </a:rPr>
              <a:t> </a:t>
            </a: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(جهانی سازی یا جهانی کردن ) دلالت بر آن دار د که قصد برنامه و اگاهی معینی در پشت این فرایند نهفته است و این در راستای منافع و علایق برخی دولت ها و یا شرکت ها ی چند ملیتی است</a:t>
            </a:r>
            <a:endParaRPr kumimoji="0" lang="fa-IR" sz="2000" b="1" i="0" u="none" strike="noStrike" cap="none" normalizeH="0" baseline="0" dirty="0" smtClean="0">
              <a:ln>
                <a:noFill/>
              </a:ln>
              <a:solidFill>
                <a:srgbClr val="00B050"/>
              </a:solidFill>
              <a:effectLst/>
              <a:latin typeface="Arial" pitchFamily="34" charset="0"/>
              <a:cs typeface="Titr" pitchFamily="2" charset="-78"/>
            </a:endParaRPr>
          </a:p>
        </p:txBody>
      </p:sp>
      <p:sp>
        <p:nvSpPr>
          <p:cNvPr id="8"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9" name="Rectangle 5"/>
          <p:cNvSpPr>
            <a:spLocks noChangeArrowheads="1"/>
          </p:cNvSpPr>
          <p:nvPr/>
        </p:nvSpPr>
        <p:spPr bwMode="auto">
          <a:xfrm>
            <a:off x="857224" y="3929066"/>
            <a:ext cx="7429552"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B Nazanin" pitchFamily="2" charset="-78"/>
              </a:rPr>
              <a:t>3</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-واژه</a:t>
            </a:r>
            <a:r>
              <a:rPr kumimoji="0" lang="en-US" sz="2000" b="1" i="0" u="none" strike="noStrike" cap="none" normalizeH="0" baseline="0" dirty="0" err="1" smtClean="0">
                <a:ln>
                  <a:noFill/>
                </a:ln>
                <a:solidFill>
                  <a:srgbClr val="FFFF00"/>
                </a:solidFill>
                <a:effectLst/>
                <a:latin typeface="Calibri" pitchFamily="34" charset="0"/>
                <a:ea typeface="Calibri" pitchFamily="34" charset="0"/>
                <a:cs typeface="Titr" pitchFamily="2" charset="-78"/>
              </a:rPr>
              <a:t>golbalism</a:t>
            </a:r>
            <a:r>
              <a:rPr kumimoji="0" lang="en-US" sz="2000" b="1" i="0" u="none" strike="noStrike" cap="none" normalizeH="0" baseline="0" dirty="0" smtClean="0">
                <a:ln>
                  <a:noFill/>
                </a:ln>
                <a:solidFill>
                  <a:srgbClr val="FFFF00"/>
                </a:solidFill>
                <a:effectLst/>
                <a:latin typeface="Calibri" pitchFamily="34" charset="0"/>
                <a:ea typeface="Calibri" pitchFamily="34" charset="0"/>
                <a:cs typeface="Titr" pitchFamily="2" charset="-78"/>
              </a:rPr>
              <a:t> </a:t>
            </a:r>
            <a:r>
              <a:rPr kumimoji="0" lang="fa-IR" sz="2000" b="1" i="0" u="none" strike="noStrike" cap="none" normalizeH="0" baseline="0" dirty="0" smtClean="0">
                <a:ln>
                  <a:noFill/>
                </a:ln>
                <a:solidFill>
                  <a:srgbClr val="FF0000"/>
                </a:solidFill>
                <a:effectLst/>
                <a:latin typeface="Calibri" pitchFamily="34" charset="0"/>
                <a:ea typeface="Calibri" pitchFamily="34" charset="0"/>
                <a:cs typeface="Titr" pitchFamily="2" charset="-78"/>
              </a:rPr>
              <a:t>  </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(جهان گرایی)این واژه بیانگر ارزش هایی است که افراد پایبند آن ارزش؛سر تا سر زمین را محیط مادی؛و افراد روی زمین را شهروندان ؛مصرف کنندگان و تولید کنند گان جهانی می دانند</a:t>
            </a: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 و خواهان اقدامات مساعی جمعی برای حل مشکلات می دانند </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0" name="Rectangle 1"/>
          <p:cNvSpPr>
            <a:spLocks noChangeArrowheads="1"/>
          </p:cNvSpPr>
          <p:nvPr/>
        </p:nvSpPr>
        <p:spPr bwMode="auto">
          <a:xfrm>
            <a:off x="1071538" y="5357826"/>
            <a:ext cx="678661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4-واژه</a:t>
            </a:r>
            <a:r>
              <a:rPr kumimoji="0" lang="en-US" sz="2000" b="1" i="0" u="none" strike="noStrike" cap="none" normalizeH="0" baseline="0" dirty="0" smtClean="0">
                <a:ln>
                  <a:noFill/>
                </a:ln>
                <a:solidFill>
                  <a:srgbClr val="FF0000"/>
                </a:solidFill>
                <a:effectLst/>
                <a:latin typeface="Calibri" pitchFamily="34" charset="0"/>
                <a:ea typeface="Calibri" pitchFamily="34" charset="0"/>
                <a:cs typeface="Titr" pitchFamily="2" charset="-78"/>
              </a:rPr>
              <a:t> </a:t>
            </a:r>
            <a:r>
              <a:rPr kumimoji="0" lang="en-US" sz="2000" b="1" i="0" u="none" strike="noStrike" cap="none" normalizeH="0" baseline="0" dirty="0" smtClean="0">
                <a:ln>
                  <a:noFill/>
                </a:ln>
                <a:solidFill>
                  <a:srgbClr val="FFFF00"/>
                </a:solidFill>
                <a:effectLst/>
                <a:latin typeface="Calibri" pitchFamily="34" charset="0"/>
                <a:ea typeface="Calibri" pitchFamily="34" charset="0"/>
                <a:cs typeface="Titr" pitchFamily="2" charset="-78"/>
              </a:rPr>
              <a:t>globalization</a:t>
            </a:r>
            <a:r>
              <a:rPr kumimoji="0" lang="en-US" sz="2000" b="1" i="0" u="none" strike="noStrike" cap="none" normalizeH="0" baseline="0" dirty="0" smtClean="0">
                <a:ln>
                  <a:noFill/>
                </a:ln>
                <a:solidFill>
                  <a:srgbClr val="FF0000"/>
                </a:solidFill>
                <a:effectLst/>
                <a:latin typeface="Calibri" pitchFamily="34" charset="0"/>
                <a:ea typeface="Calibri" pitchFamily="34" charset="0"/>
                <a:cs typeface="Titr" pitchFamily="2" charset="-78"/>
              </a:rPr>
              <a:t> </a:t>
            </a:r>
            <a:r>
              <a:rPr kumimoji="0" lang="fa-IR" sz="2000" b="1" i="0" u="none" strike="noStrike" cap="none" normalizeH="0" baseline="0" dirty="0" smtClean="0">
                <a:ln>
                  <a:noFill/>
                </a:ln>
                <a:solidFill>
                  <a:srgbClr val="FF0000"/>
                </a:solidFill>
                <a:effectLst/>
                <a:latin typeface="Times New Roman" pitchFamily="18" charset="0"/>
                <a:ea typeface="Calibri" pitchFamily="34" charset="0"/>
                <a:cs typeface="Titr" pitchFamily="2" charset="-78"/>
              </a:rPr>
              <a:t> ب</a:t>
            </a: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رای اولین بار در اوایل دهه 1960وارد ادبیات روز شد و فرهنگ لغت وبستر در سال 1961 وارذ وارد مجموعه خود قرار داد</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146"/>
                                        </p:tgtEl>
                                        <p:attrNameLst>
                                          <p:attrName>ppt_y</p:attrName>
                                        </p:attrNameLst>
                                      </p:cBhvr>
                                      <p:tavLst>
                                        <p:tav tm="0">
                                          <p:val>
                                            <p:strVal val="#ppt_y"/>
                                          </p:val>
                                        </p:tav>
                                        <p:tav tm="100000">
                                          <p:val>
                                            <p:strVal val="#ppt_y"/>
                                          </p:val>
                                        </p:tav>
                                      </p:tavLst>
                                    </p:anim>
                                    <p:anim calcmode="lin" valueType="num">
                                      <p:cBhvr>
                                        <p:cTn id="9" dur="500" fill="hold"/>
                                        <p:tgtEl>
                                          <p:spTgt spid="614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1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146"/>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6147"/>
                                        </p:tgtEl>
                                        <p:attrNameLst>
                                          <p:attrName>style.visibility</p:attrName>
                                        </p:attrNameLst>
                                      </p:cBhvr>
                                      <p:to>
                                        <p:strVal val="visible"/>
                                      </p:to>
                                    </p:set>
                                    <p:anim calcmode="lin" valueType="num">
                                      <p:cBhvr>
                                        <p:cTn id="16" dur="500" fill="hold"/>
                                        <p:tgtEl>
                                          <p:spTgt spid="614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147"/>
                                        </p:tgtEl>
                                        <p:attrNameLst>
                                          <p:attrName>ppt_y</p:attrName>
                                        </p:attrNameLst>
                                      </p:cBhvr>
                                      <p:tavLst>
                                        <p:tav tm="0">
                                          <p:val>
                                            <p:strVal val="#ppt_y"/>
                                          </p:val>
                                        </p:tav>
                                        <p:tav tm="100000">
                                          <p:val>
                                            <p:strVal val="#ppt_y"/>
                                          </p:val>
                                        </p:tav>
                                      </p:tavLst>
                                    </p:anim>
                                    <p:anim calcmode="lin" valueType="num">
                                      <p:cBhvr>
                                        <p:cTn id="18" dur="500" fill="hold"/>
                                        <p:tgtEl>
                                          <p:spTgt spid="614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14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147"/>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6148"/>
                                        </p:tgtEl>
                                        <p:attrNameLst>
                                          <p:attrName>style.visibility</p:attrName>
                                        </p:attrNameLst>
                                      </p:cBhvr>
                                      <p:to>
                                        <p:strVal val="visible"/>
                                      </p:to>
                                    </p:set>
                                    <p:anim calcmode="lin" valueType="num">
                                      <p:cBhvr>
                                        <p:cTn id="25" dur="500" fill="hold"/>
                                        <p:tgtEl>
                                          <p:spTgt spid="614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148"/>
                                        </p:tgtEl>
                                        <p:attrNameLst>
                                          <p:attrName>ppt_y</p:attrName>
                                        </p:attrNameLst>
                                      </p:cBhvr>
                                      <p:tavLst>
                                        <p:tav tm="0">
                                          <p:val>
                                            <p:strVal val="#ppt_y"/>
                                          </p:val>
                                        </p:tav>
                                        <p:tav tm="100000">
                                          <p:val>
                                            <p:strVal val="#ppt_y"/>
                                          </p:val>
                                        </p:tav>
                                      </p:tavLst>
                                    </p:anim>
                                    <p:anim calcmode="lin" valueType="num">
                                      <p:cBhvr>
                                        <p:cTn id="27" dur="500" fill="hold"/>
                                        <p:tgtEl>
                                          <p:spTgt spid="614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14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148"/>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9"/>
                                        </p:tgtEl>
                                        <p:attrNameLst>
                                          <p:attrName>ppt_y</p:attrName>
                                        </p:attrNameLst>
                                      </p:cBhvr>
                                      <p:tavLst>
                                        <p:tav tm="0">
                                          <p:val>
                                            <p:strVal val="#ppt_y"/>
                                          </p:val>
                                        </p:tav>
                                        <p:tav tm="100000">
                                          <p:val>
                                            <p:strVal val="#ppt_y"/>
                                          </p:val>
                                        </p:tav>
                                      </p:tavLst>
                                    </p:anim>
                                    <p:anim calcmode="lin" valueType="num">
                                      <p:cBhvr>
                                        <p:cTn id="3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0"/>
                                        </p:tgtEl>
                                        <p:attrNameLst>
                                          <p:attrName>ppt_y</p:attrName>
                                        </p:attrNameLst>
                                      </p:cBhvr>
                                      <p:tavLst>
                                        <p:tav tm="0">
                                          <p:val>
                                            <p:strVal val="#ppt_y"/>
                                          </p:val>
                                        </p:tav>
                                        <p:tav tm="100000">
                                          <p:val>
                                            <p:strVal val="#ppt_y"/>
                                          </p:val>
                                        </p:tav>
                                      </p:tavLst>
                                    </p:anim>
                                    <p:anim calcmode="lin" valueType="num">
                                      <p:cBhvr>
                                        <p:cTn id="4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p:bldP spid="614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6</a:t>
            </a:fld>
            <a:endParaRPr lang="en-US"/>
          </a:p>
        </p:txBody>
      </p:sp>
      <p:sp>
        <p:nvSpPr>
          <p:cNvPr id="9217" name="Rectangle 1"/>
          <p:cNvSpPr>
            <a:spLocks noChangeArrowheads="1"/>
          </p:cNvSpPr>
          <p:nvPr/>
        </p:nvSpPr>
        <p:spPr bwMode="auto">
          <a:xfrm>
            <a:off x="1285852" y="285728"/>
            <a:ext cx="635798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8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پنج تعریف از جهانی شدن</a:t>
            </a:r>
            <a:endParaRPr kumimoji="0" lang="fa-IR" sz="2800" b="0" i="0" u="none" strike="noStrike" cap="none" normalizeH="0" baseline="0" dirty="0" smtClean="0">
              <a:ln>
                <a:noFill/>
              </a:ln>
              <a:solidFill>
                <a:srgbClr val="002060"/>
              </a:solidFill>
              <a:effectLst/>
              <a:latin typeface="Arial" pitchFamily="34" charset="0"/>
              <a:cs typeface="Titr" pitchFamily="2" charset="-78"/>
            </a:endParaRPr>
          </a:p>
        </p:txBody>
      </p:sp>
      <p:sp>
        <p:nvSpPr>
          <p:cNvPr id="5" name="Rectangle 4"/>
          <p:cNvSpPr/>
          <p:nvPr/>
        </p:nvSpPr>
        <p:spPr>
          <a:xfrm>
            <a:off x="6000760" y="1142984"/>
            <a:ext cx="1997663" cy="400110"/>
          </a:xfrm>
          <a:prstGeom prst="rect">
            <a:avLst/>
          </a:prstGeom>
        </p:spPr>
        <p:txBody>
          <a:bodyPr wrap="none">
            <a:spAutoFit/>
          </a:bodyPr>
          <a:lstStyle/>
          <a:p>
            <a:r>
              <a:rPr lang="fa-IR" sz="2000" b="1" dirty="0" smtClean="0">
                <a:solidFill>
                  <a:srgbClr val="00B0F0"/>
                </a:solidFill>
                <a:cs typeface="Titr" pitchFamily="2" charset="-78"/>
              </a:rPr>
              <a:t>1-بین المللی شدن:</a:t>
            </a:r>
            <a:endParaRPr lang="fa-IR" sz="2000" dirty="0">
              <a:solidFill>
                <a:srgbClr val="00B0F0"/>
              </a:solidFill>
              <a:cs typeface="Titr" pitchFamily="2" charset="-78"/>
            </a:endParaRPr>
          </a:p>
        </p:txBody>
      </p:sp>
      <p:sp>
        <p:nvSpPr>
          <p:cNvPr id="8" name="Rectangle 7"/>
          <p:cNvSpPr/>
          <p:nvPr/>
        </p:nvSpPr>
        <p:spPr>
          <a:xfrm>
            <a:off x="6357950" y="1714488"/>
            <a:ext cx="1564852" cy="400110"/>
          </a:xfrm>
          <a:prstGeom prst="rect">
            <a:avLst/>
          </a:prstGeom>
        </p:spPr>
        <p:txBody>
          <a:bodyPr wrap="none">
            <a:spAutoFit/>
          </a:bodyPr>
          <a:lstStyle/>
          <a:p>
            <a:r>
              <a:rPr lang="fa-IR" sz="2000" b="1" dirty="0" smtClean="0">
                <a:solidFill>
                  <a:srgbClr val="00B0F0"/>
                </a:solidFill>
                <a:cs typeface="Titr" pitchFamily="2" charset="-78"/>
              </a:rPr>
              <a:t>2-آزاد سازی:</a:t>
            </a:r>
            <a:endParaRPr lang="fa-IR" sz="2000" dirty="0">
              <a:solidFill>
                <a:srgbClr val="00B0F0"/>
              </a:solidFill>
              <a:cs typeface="Titr" pitchFamily="2" charset="-78"/>
            </a:endParaRPr>
          </a:p>
        </p:txBody>
      </p:sp>
      <p:sp>
        <p:nvSpPr>
          <p:cNvPr id="10"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11" name="Rectangle 10"/>
          <p:cNvSpPr/>
          <p:nvPr/>
        </p:nvSpPr>
        <p:spPr>
          <a:xfrm>
            <a:off x="5929322" y="2214554"/>
            <a:ext cx="1821332" cy="523220"/>
          </a:xfrm>
          <a:prstGeom prst="rect">
            <a:avLst/>
          </a:prstGeom>
        </p:spPr>
        <p:txBody>
          <a:bodyPr wrap="none">
            <a:spAutoFit/>
          </a:bodyPr>
          <a:lstStyle/>
          <a:p>
            <a:r>
              <a:rPr lang="fa-IR" sz="2000" b="1" dirty="0" smtClean="0">
                <a:solidFill>
                  <a:srgbClr val="00B0F0"/>
                </a:solidFill>
                <a:cs typeface="Titr" pitchFamily="2" charset="-78"/>
              </a:rPr>
              <a:t>3-جهان گستری</a:t>
            </a:r>
            <a:r>
              <a:rPr lang="fa-IR" sz="2800" b="1" dirty="0" smtClean="0">
                <a:solidFill>
                  <a:srgbClr val="00B0F0"/>
                </a:solidFill>
                <a:cs typeface="Titr" pitchFamily="2" charset="-78"/>
              </a:rPr>
              <a:t>:</a:t>
            </a:r>
            <a:endParaRPr lang="fa-IR" sz="2800" dirty="0">
              <a:solidFill>
                <a:srgbClr val="00B0F0"/>
              </a:solidFill>
              <a:cs typeface="Titr" pitchFamily="2" charset="-78"/>
            </a:endParaRPr>
          </a:p>
        </p:txBody>
      </p:sp>
      <p:sp>
        <p:nvSpPr>
          <p:cNvPr id="12" name="Rectangle 11"/>
          <p:cNvSpPr/>
          <p:nvPr/>
        </p:nvSpPr>
        <p:spPr>
          <a:xfrm>
            <a:off x="3786182" y="3214686"/>
            <a:ext cx="3403496" cy="400110"/>
          </a:xfrm>
          <a:prstGeom prst="rect">
            <a:avLst/>
          </a:prstGeom>
        </p:spPr>
        <p:txBody>
          <a:bodyPr wrap="none">
            <a:spAutoFit/>
          </a:bodyPr>
          <a:lstStyle/>
          <a:p>
            <a:r>
              <a:rPr lang="fa-IR" sz="2000" b="1" dirty="0" smtClean="0">
                <a:solidFill>
                  <a:srgbClr val="00B0F0"/>
                </a:solidFill>
                <a:cs typeface="Titr" pitchFamily="2" charset="-78"/>
              </a:rPr>
              <a:t>5-قلمرو زدایی یا فرا قلمرو گرایی:</a:t>
            </a:r>
            <a:endParaRPr lang="fa-IR" sz="2000" dirty="0">
              <a:solidFill>
                <a:srgbClr val="00B0F0"/>
              </a:solidFill>
              <a:cs typeface="Titr" pitchFamily="2" charset="-78"/>
            </a:endParaRPr>
          </a:p>
        </p:txBody>
      </p:sp>
      <p:sp>
        <p:nvSpPr>
          <p:cNvPr id="13" name="Rectangle 12"/>
          <p:cNvSpPr/>
          <p:nvPr/>
        </p:nvSpPr>
        <p:spPr>
          <a:xfrm>
            <a:off x="3643306" y="2714620"/>
            <a:ext cx="3881191" cy="400110"/>
          </a:xfrm>
          <a:prstGeom prst="rect">
            <a:avLst/>
          </a:prstGeom>
        </p:spPr>
        <p:txBody>
          <a:bodyPr wrap="none">
            <a:spAutoFit/>
          </a:bodyPr>
          <a:lstStyle/>
          <a:p>
            <a:r>
              <a:rPr lang="fa-IR" sz="2000" b="1" dirty="0" smtClean="0">
                <a:solidFill>
                  <a:srgbClr val="00B0F0"/>
                </a:solidFill>
                <a:cs typeface="Titr" pitchFamily="2" charset="-78"/>
              </a:rPr>
              <a:t>4-غربی کردن(به ویژه امریکایی شدن):</a:t>
            </a:r>
            <a:endParaRPr lang="fa-IR" sz="2000" dirty="0">
              <a:solidFill>
                <a:srgbClr val="00B0F0"/>
              </a:solidFill>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from="(-#ppt_w/2)" to="(#ppt_x)" calcmode="lin" valueType="num">
                                      <p:cBhvr>
                                        <p:cTn id="7" dur="600" fill="hold">
                                          <p:stCondLst>
                                            <p:cond delay="0"/>
                                          </p:stCondLst>
                                        </p:cTn>
                                        <p:tgtEl>
                                          <p:spTgt spid="5"/>
                                        </p:tgtEl>
                                        <p:attrNameLst>
                                          <p:attrName>ppt_x</p:attrName>
                                        </p:attrNameLst>
                                      </p:cBhvr>
                                    </p:anim>
                                    <p:anim from="0" to="-1.0" calcmode="lin" valueType="num">
                                      <p:cBhvr>
                                        <p:cTn id="8" dur="200" decel="50000" autoRev="1" fill="hold">
                                          <p:stCondLst>
                                            <p:cond delay="600"/>
                                          </p:stCondLst>
                                        </p:cTn>
                                        <p:tgtEl>
                                          <p:spTgt spid="5"/>
                                        </p:tgtEl>
                                        <p:attrNameLst>
                                          <p:attrName>xshear</p:attrName>
                                        </p:attrNameLst>
                                      </p:cBhvr>
                                    </p:anim>
                                    <p:animScale>
                                      <p:cBhvr>
                                        <p:cTn id="9" dur="200" decel="100000" autoRev="1" fill="hold">
                                          <p:stCondLst>
                                            <p:cond delay="600"/>
                                          </p:stCondLst>
                                        </p:cTn>
                                        <p:tgtEl>
                                          <p:spTgt spid="5"/>
                                        </p:tgtEl>
                                      </p:cBhvr>
                                      <p:from x="100000" y="100000"/>
                                      <p:to x="80000" y="100000"/>
                                    </p:animScale>
                                    <p:anim by="(#ppt_h/3+#ppt_w*0.1)" calcmode="lin" valueType="num">
                                      <p:cBhvr additive="sum">
                                        <p:cTn id="10" dur="200" decel="100000" autoRev="1" fill="hold">
                                          <p:stCondLst>
                                            <p:cond delay="600"/>
                                          </p:stCondLst>
                                        </p:cTn>
                                        <p:tgtEl>
                                          <p:spTgt spid="5"/>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from="(-#ppt_w/2)" to="(#ppt_x)" calcmode="lin" valueType="num">
                                      <p:cBhvr>
                                        <p:cTn id="15" dur="600" fill="hold">
                                          <p:stCondLst>
                                            <p:cond delay="0"/>
                                          </p:stCondLst>
                                        </p:cTn>
                                        <p:tgtEl>
                                          <p:spTgt spid="8"/>
                                        </p:tgtEl>
                                        <p:attrNameLst>
                                          <p:attrName>ppt_x</p:attrName>
                                        </p:attrNameLst>
                                      </p:cBhvr>
                                    </p:anim>
                                    <p:anim from="0" to="-1.0" calcmode="lin" valueType="num">
                                      <p:cBhvr>
                                        <p:cTn id="16" dur="200" decel="50000" autoRev="1" fill="hold">
                                          <p:stCondLst>
                                            <p:cond delay="600"/>
                                          </p:stCondLst>
                                        </p:cTn>
                                        <p:tgtEl>
                                          <p:spTgt spid="8"/>
                                        </p:tgtEl>
                                        <p:attrNameLst>
                                          <p:attrName>xshear</p:attrName>
                                        </p:attrNameLst>
                                      </p:cBhvr>
                                    </p:anim>
                                    <p:animScale>
                                      <p:cBhvr>
                                        <p:cTn id="17" dur="200" decel="100000" autoRev="1" fill="hold">
                                          <p:stCondLst>
                                            <p:cond delay="600"/>
                                          </p:stCondLst>
                                        </p:cTn>
                                        <p:tgtEl>
                                          <p:spTgt spid="8"/>
                                        </p:tgtEl>
                                      </p:cBhvr>
                                      <p:from x="100000" y="100000"/>
                                      <p:to x="80000" y="100000"/>
                                    </p:animScale>
                                    <p:anim by="(#ppt_h/3+#ppt_w*0.1)" calcmode="lin" valueType="num">
                                      <p:cBhvr additive="sum">
                                        <p:cTn id="18" dur="200" decel="100000" autoRev="1" fill="hold">
                                          <p:stCondLst>
                                            <p:cond delay="600"/>
                                          </p:stCondLst>
                                        </p:cTn>
                                        <p:tgtEl>
                                          <p:spTgt spid="8"/>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from="(-#ppt_w/2)" to="(#ppt_x)" calcmode="lin" valueType="num">
                                      <p:cBhvr>
                                        <p:cTn id="23" dur="600" fill="hold">
                                          <p:stCondLst>
                                            <p:cond delay="0"/>
                                          </p:stCondLst>
                                        </p:cTn>
                                        <p:tgtEl>
                                          <p:spTgt spid="11"/>
                                        </p:tgtEl>
                                        <p:attrNameLst>
                                          <p:attrName>ppt_x</p:attrName>
                                        </p:attrNameLst>
                                      </p:cBhvr>
                                    </p:anim>
                                    <p:anim from="0" to="-1.0" calcmode="lin" valueType="num">
                                      <p:cBhvr>
                                        <p:cTn id="24" dur="200" decel="50000" autoRev="1" fill="hold">
                                          <p:stCondLst>
                                            <p:cond delay="600"/>
                                          </p:stCondLst>
                                        </p:cTn>
                                        <p:tgtEl>
                                          <p:spTgt spid="11"/>
                                        </p:tgtEl>
                                        <p:attrNameLst>
                                          <p:attrName>xshear</p:attrName>
                                        </p:attrNameLst>
                                      </p:cBhvr>
                                    </p:anim>
                                    <p:animScale>
                                      <p:cBhvr>
                                        <p:cTn id="25" dur="200" decel="100000" autoRev="1" fill="hold">
                                          <p:stCondLst>
                                            <p:cond delay="600"/>
                                          </p:stCondLst>
                                        </p:cTn>
                                        <p:tgtEl>
                                          <p:spTgt spid="11"/>
                                        </p:tgtEl>
                                      </p:cBhvr>
                                      <p:from x="100000" y="100000"/>
                                      <p:to x="80000" y="100000"/>
                                    </p:animScale>
                                    <p:anim by="(#ppt_h/3+#ppt_w*0.1)" calcmode="lin" valueType="num">
                                      <p:cBhvr additive="sum">
                                        <p:cTn id="26" dur="200" decel="100000" autoRev="1" fill="hold">
                                          <p:stCondLst>
                                            <p:cond delay="600"/>
                                          </p:stCondLst>
                                        </p:cTn>
                                        <p:tgtEl>
                                          <p:spTgt spid="11"/>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from="(-#ppt_w/2)" to="(#ppt_x)" calcmode="lin" valueType="num">
                                      <p:cBhvr>
                                        <p:cTn id="31" dur="600" fill="hold">
                                          <p:stCondLst>
                                            <p:cond delay="0"/>
                                          </p:stCondLst>
                                        </p:cTn>
                                        <p:tgtEl>
                                          <p:spTgt spid="13"/>
                                        </p:tgtEl>
                                        <p:attrNameLst>
                                          <p:attrName>ppt_x</p:attrName>
                                        </p:attrNameLst>
                                      </p:cBhvr>
                                    </p:anim>
                                    <p:anim from="0" to="-1.0" calcmode="lin" valueType="num">
                                      <p:cBhvr>
                                        <p:cTn id="32" dur="200" decel="50000" autoRev="1" fill="hold">
                                          <p:stCondLst>
                                            <p:cond delay="600"/>
                                          </p:stCondLst>
                                        </p:cTn>
                                        <p:tgtEl>
                                          <p:spTgt spid="13"/>
                                        </p:tgtEl>
                                        <p:attrNameLst>
                                          <p:attrName>xshear</p:attrName>
                                        </p:attrNameLst>
                                      </p:cBhvr>
                                    </p:anim>
                                    <p:animScale>
                                      <p:cBhvr>
                                        <p:cTn id="33" dur="200" decel="100000" autoRev="1" fill="hold">
                                          <p:stCondLst>
                                            <p:cond delay="600"/>
                                          </p:stCondLst>
                                        </p:cTn>
                                        <p:tgtEl>
                                          <p:spTgt spid="13"/>
                                        </p:tgtEl>
                                      </p:cBhvr>
                                      <p:from x="100000" y="100000"/>
                                      <p:to x="80000" y="100000"/>
                                    </p:animScale>
                                    <p:anim by="(#ppt_h/3+#ppt_w*0.1)" calcmode="lin" valueType="num">
                                      <p:cBhvr additive="sum">
                                        <p:cTn id="34" dur="200" decel="100000" autoRev="1" fill="hold">
                                          <p:stCondLst>
                                            <p:cond delay="600"/>
                                          </p:stCondLst>
                                        </p:cTn>
                                        <p:tgtEl>
                                          <p:spTgt spid="13"/>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from="(-#ppt_w/2)" to="(#ppt_x)" calcmode="lin" valueType="num">
                                      <p:cBhvr>
                                        <p:cTn id="39" dur="600" fill="hold">
                                          <p:stCondLst>
                                            <p:cond delay="0"/>
                                          </p:stCondLst>
                                        </p:cTn>
                                        <p:tgtEl>
                                          <p:spTgt spid="12"/>
                                        </p:tgtEl>
                                        <p:attrNameLst>
                                          <p:attrName>ppt_x</p:attrName>
                                        </p:attrNameLst>
                                      </p:cBhvr>
                                    </p:anim>
                                    <p:anim from="0" to="-1.0" calcmode="lin" valueType="num">
                                      <p:cBhvr>
                                        <p:cTn id="40" dur="200" decel="50000" autoRev="1" fill="hold">
                                          <p:stCondLst>
                                            <p:cond delay="600"/>
                                          </p:stCondLst>
                                        </p:cTn>
                                        <p:tgtEl>
                                          <p:spTgt spid="12"/>
                                        </p:tgtEl>
                                        <p:attrNameLst>
                                          <p:attrName>xshear</p:attrName>
                                        </p:attrNameLst>
                                      </p:cBhvr>
                                    </p:anim>
                                    <p:animScale>
                                      <p:cBhvr>
                                        <p:cTn id="41" dur="200" decel="100000" autoRev="1" fill="hold">
                                          <p:stCondLst>
                                            <p:cond delay="600"/>
                                          </p:stCondLst>
                                        </p:cTn>
                                        <p:tgtEl>
                                          <p:spTgt spid="12"/>
                                        </p:tgtEl>
                                      </p:cBhvr>
                                      <p:from x="100000" y="100000"/>
                                      <p:to x="80000" y="100000"/>
                                    </p:animScale>
                                    <p:anim by="(#ppt_h/3+#ppt_w*0.1)" calcmode="lin" valueType="num">
                                      <p:cBhvr additive="sum">
                                        <p:cTn id="42" dur="200" decel="100000" autoRev="1" fill="hold">
                                          <p:stCondLst>
                                            <p:cond delay="600"/>
                                          </p:stCondLst>
                                        </p:cTn>
                                        <p:tgtEl>
                                          <p:spTgt spid="1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7</a:t>
            </a:fld>
            <a:endParaRPr lang="en-US"/>
          </a:p>
        </p:txBody>
      </p:sp>
      <p:sp>
        <p:nvSpPr>
          <p:cNvPr id="12289" name="Rectangle 1"/>
          <p:cNvSpPr>
            <a:spLocks noChangeArrowheads="1"/>
          </p:cNvSpPr>
          <p:nvPr/>
        </p:nvSpPr>
        <p:spPr bwMode="auto">
          <a:xfrm>
            <a:off x="1285852" y="214290"/>
            <a:ext cx="514353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3200" b="1" i="0" u="none" strike="noStrike" cap="none" normalizeH="0" baseline="0" dirty="0" smtClean="0">
                <a:ln>
                  <a:noFill/>
                </a:ln>
                <a:solidFill>
                  <a:srgbClr val="000000"/>
                </a:solidFill>
                <a:effectLst/>
                <a:latin typeface="Calibri" pitchFamily="34" charset="0"/>
                <a:ea typeface="Calibri" pitchFamily="34" charset="0"/>
                <a:cs typeface="B Nazanin" pitchFamily="2" charset="-78"/>
              </a:rPr>
              <a:t>پیشینه و علل جهانی شدن</a:t>
            </a:r>
            <a:endParaRPr kumimoji="0" lang="fa-IR" sz="3200" b="0" i="0" u="none" strike="noStrike" cap="none" normalizeH="0" baseline="0" dirty="0" smtClean="0">
              <a:ln>
                <a:noFill/>
              </a:ln>
              <a:solidFill>
                <a:srgbClr val="000000"/>
              </a:solidFill>
              <a:effectLst/>
              <a:latin typeface="Arial" pitchFamily="34" charset="0"/>
              <a:cs typeface="B Nazanin" pitchFamily="2" charset="-78"/>
            </a:endParaRPr>
          </a:p>
        </p:txBody>
      </p:sp>
      <p:sp>
        <p:nvSpPr>
          <p:cNvPr id="12290" name="Rectangle 2"/>
          <p:cNvSpPr>
            <a:spLocks noChangeArrowheads="1"/>
          </p:cNvSpPr>
          <p:nvPr/>
        </p:nvSpPr>
        <p:spPr bwMode="auto">
          <a:xfrm>
            <a:off x="3357554" y="1000108"/>
            <a:ext cx="500066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800" b="1" i="0" u="none" strike="noStrike" cap="none" normalizeH="0" baseline="0" dirty="0" smtClean="0">
                <a:ln>
                  <a:noFill/>
                </a:ln>
                <a:solidFill>
                  <a:srgbClr val="000000"/>
                </a:solidFill>
                <a:effectLst/>
                <a:latin typeface="Calibri" pitchFamily="34" charset="0"/>
                <a:ea typeface="Calibri" pitchFamily="34" charset="0"/>
                <a:cs typeface="Titr" pitchFamily="2" charset="-78"/>
              </a:rPr>
              <a:t>سه دیدگاه</a:t>
            </a:r>
            <a:endParaRPr kumimoji="0" lang="fa-IR" sz="2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 name="Rectangle 5"/>
          <p:cNvSpPr/>
          <p:nvPr/>
        </p:nvSpPr>
        <p:spPr>
          <a:xfrm>
            <a:off x="4071934" y="1857364"/>
            <a:ext cx="3736920" cy="461665"/>
          </a:xfrm>
          <a:prstGeom prst="rect">
            <a:avLst/>
          </a:prstGeom>
        </p:spPr>
        <p:txBody>
          <a:bodyPr wrap="none">
            <a:spAutoFit/>
          </a:bodyPr>
          <a:lstStyle/>
          <a:p>
            <a:r>
              <a:rPr lang="fa-IR" sz="2400" b="1" dirty="0" smtClean="0">
                <a:solidFill>
                  <a:srgbClr val="002060"/>
                </a:solidFill>
                <a:cs typeface="B Nazanin" pitchFamily="2" charset="-78"/>
              </a:rPr>
              <a:t>1</a:t>
            </a:r>
            <a:r>
              <a:rPr lang="fa-IR" sz="2400" b="1" dirty="0" smtClean="0">
                <a:solidFill>
                  <a:srgbClr val="002060"/>
                </a:solidFill>
                <a:cs typeface="Titr" pitchFamily="2" charset="-78"/>
              </a:rPr>
              <a:t>-دیدگاه مورخانو تاریخ نگاران:</a:t>
            </a:r>
            <a:endParaRPr lang="fa-IR" sz="2400" dirty="0">
              <a:solidFill>
                <a:srgbClr val="002060"/>
              </a:solidFill>
              <a:cs typeface="Titr" pitchFamily="2" charset="-78"/>
            </a:endParaRPr>
          </a:p>
        </p:txBody>
      </p:sp>
      <p:sp>
        <p:nvSpPr>
          <p:cNvPr id="10"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11" name="Rectangle 10"/>
          <p:cNvSpPr/>
          <p:nvPr/>
        </p:nvSpPr>
        <p:spPr>
          <a:xfrm>
            <a:off x="5500694" y="2428868"/>
            <a:ext cx="2404826" cy="523220"/>
          </a:xfrm>
          <a:prstGeom prst="rect">
            <a:avLst/>
          </a:prstGeom>
        </p:spPr>
        <p:txBody>
          <a:bodyPr wrap="none">
            <a:spAutoFit/>
          </a:bodyPr>
          <a:lstStyle/>
          <a:p>
            <a:r>
              <a:rPr lang="fa-IR" sz="2800" b="1" dirty="0" smtClean="0">
                <a:solidFill>
                  <a:srgbClr val="002060"/>
                </a:solidFill>
                <a:cs typeface="Titr" pitchFamily="2" charset="-78"/>
              </a:rPr>
              <a:t>2</a:t>
            </a:r>
            <a:r>
              <a:rPr lang="fa-IR" sz="2400" b="1" dirty="0" smtClean="0">
                <a:solidFill>
                  <a:srgbClr val="002060"/>
                </a:solidFill>
                <a:cs typeface="Titr" pitchFamily="2" charset="-78"/>
              </a:rPr>
              <a:t>-دیدگاه نوگرایی:</a:t>
            </a:r>
            <a:endParaRPr lang="fa-IR" sz="2400" dirty="0">
              <a:solidFill>
                <a:srgbClr val="002060"/>
              </a:solidFill>
              <a:cs typeface="Titr" pitchFamily="2" charset="-78"/>
            </a:endParaRPr>
          </a:p>
        </p:txBody>
      </p:sp>
      <p:sp>
        <p:nvSpPr>
          <p:cNvPr id="12" name="Rectangle 2"/>
          <p:cNvSpPr>
            <a:spLocks noChangeArrowheads="1"/>
          </p:cNvSpPr>
          <p:nvPr/>
        </p:nvSpPr>
        <p:spPr bwMode="auto">
          <a:xfrm>
            <a:off x="642910" y="3071810"/>
            <a:ext cx="7643866" cy="892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800" b="1" i="0" u="none" strike="noStrike" cap="none" normalizeH="0" baseline="0" dirty="0" smtClean="0">
                <a:ln>
                  <a:noFill/>
                </a:ln>
                <a:solidFill>
                  <a:srgbClr val="FF0000"/>
                </a:solidFill>
                <a:effectLst/>
                <a:latin typeface="Times New Roman" pitchFamily="18" charset="0"/>
                <a:ea typeface="Calibri" pitchFamily="34" charset="0"/>
                <a:cs typeface="Titr" pitchFamily="2" charset="-78"/>
              </a:rPr>
              <a:t>کر، دانلوپ، هاربی سان، می یرز </a:t>
            </a:r>
            <a:r>
              <a:rPr kumimoji="0" lang="fa-IR" sz="24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که دو دیدگاه برای ادغام بین جوامع را مطرح می کنند:</a:t>
            </a:r>
            <a:endParaRPr kumimoji="0" lang="fa-IR" sz="2400" b="0" i="0" u="none" strike="noStrike" cap="none" normalizeH="0" baseline="0" dirty="0" smtClean="0">
              <a:ln>
                <a:noFill/>
              </a:ln>
              <a:solidFill>
                <a:srgbClr val="00B050"/>
              </a:solidFill>
              <a:effectLst/>
              <a:latin typeface="Arial" pitchFamily="34" charset="0"/>
              <a:cs typeface="Titr" pitchFamily="2" charset="-78"/>
            </a:endParaRPr>
          </a:p>
        </p:txBody>
      </p:sp>
      <p:sp>
        <p:nvSpPr>
          <p:cNvPr id="13" name="Rectangle 12"/>
          <p:cNvSpPr>
            <a:spLocks noChangeArrowheads="1"/>
          </p:cNvSpPr>
          <p:nvPr/>
        </p:nvSpPr>
        <p:spPr bwMode="auto">
          <a:xfrm>
            <a:off x="1285852" y="4000504"/>
            <a:ext cx="707236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الف) جوامع صنعتی در مقایسه با جوامع غیر صنعتی بیشتر به یکدیگر شبیه هستند</a:t>
            </a:r>
            <a:endParaRPr kumimoji="0" lang="fa-IR" sz="2400" b="0" i="0" u="none" strike="noStrike" cap="none" normalizeH="0" baseline="0" dirty="0" smtClean="0">
              <a:ln>
                <a:noFill/>
              </a:ln>
              <a:solidFill>
                <a:srgbClr val="00B050"/>
              </a:solidFill>
              <a:effectLst/>
              <a:latin typeface="Arial" pitchFamily="34" charset="0"/>
              <a:cs typeface="Titr" pitchFamily="2" charset="-78"/>
            </a:endParaRPr>
          </a:p>
        </p:txBody>
      </p:sp>
      <p:sp>
        <p:nvSpPr>
          <p:cNvPr id="14" name="Rectangle 13"/>
          <p:cNvSpPr>
            <a:spLocks noChangeArrowheads="1"/>
          </p:cNvSpPr>
          <p:nvPr/>
        </p:nvSpPr>
        <p:spPr bwMode="auto">
          <a:xfrm>
            <a:off x="642910" y="4857760"/>
            <a:ext cx="6858048"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ب) فرایند صنعتی شدن در جوامع مختلف متفاوت باشد اما این جوامع در گذر زمان بطور فزلینده ای به هم شبیه خواهند شد</a:t>
            </a:r>
            <a:endParaRPr kumimoji="0" lang="fa-IR" sz="2400" b="0" i="0" u="none" strike="noStrike" cap="none" normalizeH="0" baseline="0" dirty="0" smtClean="0">
              <a:ln>
                <a:noFill/>
              </a:ln>
              <a:solidFill>
                <a:srgbClr val="00B050"/>
              </a:solidFill>
              <a:effectLst/>
              <a:latin typeface="Arial" pitchFamily="34" charset="0"/>
              <a:cs typeface="Titr" pitchFamily="2" charset="-78"/>
            </a:endParaRPr>
          </a:p>
        </p:txBody>
      </p:sp>
      <p:sp>
        <p:nvSpPr>
          <p:cNvPr id="15" name="Rectangle 1"/>
          <p:cNvSpPr>
            <a:spLocks noChangeArrowheads="1"/>
          </p:cNvSpPr>
          <p:nvPr/>
        </p:nvSpPr>
        <p:spPr bwMode="auto">
          <a:xfrm>
            <a:off x="3714744" y="5715016"/>
            <a:ext cx="2811987"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2060"/>
                </a:solidFill>
                <a:effectLst/>
                <a:latin typeface="Times New Roman" pitchFamily="18" charset="0"/>
                <a:ea typeface="Calibri" pitchFamily="34" charset="0"/>
                <a:cs typeface="Titr" pitchFamily="2" charset="-78"/>
              </a:rPr>
              <a:t>3- </a:t>
            </a:r>
            <a:r>
              <a:rPr kumimoji="0" lang="fa-IR" sz="24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دیدگاه پسانوگرایی</a:t>
            </a:r>
            <a:r>
              <a:rPr kumimoji="0" lang="fa-IR" sz="2400" b="1" i="0" u="none" strike="noStrike" cap="none" normalizeH="0" baseline="0" dirty="0" smtClean="0">
                <a:ln>
                  <a:noFill/>
                </a:ln>
                <a:solidFill>
                  <a:srgbClr val="002060"/>
                </a:solidFill>
                <a:effectLst/>
                <a:latin typeface="Times New Roman" pitchFamily="18" charset="0"/>
                <a:ea typeface="Calibri" pitchFamily="34" charset="0"/>
                <a:cs typeface="Titr" pitchFamily="2" charset="-78"/>
              </a:rPr>
              <a:t>:</a:t>
            </a:r>
            <a:endParaRPr kumimoji="0" lang="fa-IR" sz="2400" b="0" i="0" u="none" strike="noStrike" cap="none" normalizeH="0" baseline="0" dirty="0" smtClean="0">
              <a:ln>
                <a:noFill/>
              </a:ln>
              <a:solidFill>
                <a:srgbClr val="002060"/>
              </a:solidFill>
              <a:effectLst/>
              <a:latin typeface="Arial" pitchFamily="34" charset="0"/>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12290"/>
                                        </p:tgtEl>
                                        <p:attrNameLst>
                                          <p:attrName>style.visibility</p:attrName>
                                        </p:attrNameLst>
                                      </p:cBhvr>
                                      <p:to>
                                        <p:strVal val="visible"/>
                                      </p:to>
                                    </p:set>
                                    <p:animEffect transition="in" filter="fade">
                                      <p:cBhvr>
                                        <p:cTn id="7" dur="1000"/>
                                        <p:tgtEl>
                                          <p:spTgt spid="12290"/>
                                        </p:tgtEl>
                                      </p:cBhvr>
                                    </p:animEffect>
                                    <p:anim calcmode="lin" valueType="num">
                                      <p:cBhvr>
                                        <p:cTn id="8" dur="1000" fill="hold"/>
                                        <p:tgtEl>
                                          <p:spTgt spid="12290"/>
                                        </p:tgtEl>
                                        <p:attrNameLst>
                                          <p:attrName>ppt_x</p:attrName>
                                        </p:attrNameLst>
                                      </p:cBhvr>
                                      <p:tavLst>
                                        <p:tav tm="0">
                                          <p:val>
                                            <p:strVal val="#ppt_x-.1"/>
                                          </p:val>
                                        </p:tav>
                                        <p:tav tm="100000">
                                          <p:val>
                                            <p:strVal val="#ppt_x"/>
                                          </p:val>
                                        </p:tav>
                                      </p:tavLst>
                                    </p:anim>
                                    <p:anim calcmode="lin" valueType="num">
                                      <p:cBhvr>
                                        <p:cTn id="9" dur="1000" fill="hold"/>
                                        <p:tgtEl>
                                          <p:spTgt spid="12290"/>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5"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15"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fltVal val="0"/>
                                          </p:val>
                                        </p:tav>
                                        <p:tav tm="100000">
                                          <p:val>
                                            <p:strVal val="#ppt_w"/>
                                          </p:val>
                                        </p:tav>
                                      </p:tavLst>
                                    </p:anim>
                                    <p:anim calcmode="lin" valueType="num">
                                      <p:cBhvr>
                                        <p:cTn id="23" dur="1000" fill="hold"/>
                                        <p:tgtEl>
                                          <p:spTgt spid="11"/>
                                        </p:tgtEl>
                                        <p:attrNameLst>
                                          <p:attrName>ppt_h</p:attrName>
                                        </p:attrNameLst>
                                      </p:cBhvr>
                                      <p:tavLst>
                                        <p:tav tm="0">
                                          <p:val>
                                            <p:fltVal val="0"/>
                                          </p:val>
                                        </p:tav>
                                        <p:tav tm="100000">
                                          <p:val>
                                            <p:strVal val="#ppt_h"/>
                                          </p:val>
                                        </p:tav>
                                      </p:tavLst>
                                    </p:anim>
                                    <p:anim calcmode="lin" valueType="num">
                                      <p:cBhvr>
                                        <p:cTn id="24"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strVal val="#ppt_w*0.05"/>
                                          </p:val>
                                        </p:tav>
                                        <p:tav tm="100000">
                                          <p:val>
                                            <p:strVal val="#ppt_w"/>
                                          </p:val>
                                        </p:tav>
                                      </p:tavLst>
                                    </p:anim>
                                    <p:anim calcmode="lin" valueType="num">
                                      <p:cBhvr>
                                        <p:cTn id="31" dur="500" fill="hold"/>
                                        <p:tgtEl>
                                          <p:spTgt spid="12"/>
                                        </p:tgtEl>
                                        <p:attrNameLst>
                                          <p:attrName>ppt_h</p:attrName>
                                        </p:attrNameLst>
                                      </p:cBhvr>
                                      <p:tavLst>
                                        <p:tav tm="0">
                                          <p:val>
                                            <p:strVal val="#ppt_h"/>
                                          </p:val>
                                        </p:tav>
                                        <p:tav tm="100000">
                                          <p:val>
                                            <p:strVal val="#ppt_h"/>
                                          </p:val>
                                        </p:tav>
                                      </p:tavLst>
                                    </p:anim>
                                    <p:anim calcmode="lin" valueType="num">
                                      <p:cBhvr>
                                        <p:cTn id="32" dur="500" fill="hold"/>
                                        <p:tgtEl>
                                          <p:spTgt spid="12"/>
                                        </p:tgtEl>
                                        <p:attrNameLst>
                                          <p:attrName>ppt_x</p:attrName>
                                        </p:attrNameLst>
                                      </p:cBhvr>
                                      <p:tavLst>
                                        <p:tav tm="0">
                                          <p:val>
                                            <p:strVal val="#ppt_x-.2"/>
                                          </p:val>
                                        </p:tav>
                                        <p:tav tm="100000">
                                          <p:val>
                                            <p:strVal val="#ppt_x"/>
                                          </p:val>
                                        </p:tav>
                                      </p:tavLst>
                                    </p:anim>
                                    <p:anim calcmode="lin" valueType="num">
                                      <p:cBhvr>
                                        <p:cTn id="33" dur="500" fill="hold"/>
                                        <p:tgtEl>
                                          <p:spTgt spid="12"/>
                                        </p:tgtEl>
                                        <p:attrNameLst>
                                          <p:attrName>ppt_y</p:attrName>
                                        </p:attrNameLst>
                                      </p:cBhvr>
                                      <p:tavLst>
                                        <p:tav tm="0">
                                          <p:val>
                                            <p:strVal val="#ppt_y"/>
                                          </p:val>
                                        </p:tav>
                                        <p:tav tm="100000">
                                          <p:val>
                                            <p:strVal val="#ppt_y"/>
                                          </p:val>
                                        </p:tav>
                                      </p:tavLst>
                                    </p:anim>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13">
                                            <p:txEl>
                                              <p:pRg st="0" end="0"/>
                                            </p:txEl>
                                          </p:spTgt>
                                        </p:tgtEl>
                                        <p:attrNameLst>
                                          <p:attrName>style.visibility</p:attrName>
                                        </p:attrNameLst>
                                      </p:cBhvr>
                                      <p:to>
                                        <p:strVal val="visible"/>
                                      </p:to>
                                    </p:set>
                                    <p:animEffect transition="in" filter="wipe(down)">
                                      <p:cBhvr>
                                        <p:cTn id="39" dur="580">
                                          <p:stCondLst>
                                            <p:cond delay="0"/>
                                          </p:stCondLst>
                                        </p:cTn>
                                        <p:tgtEl>
                                          <p:spTgt spid="13">
                                            <p:txEl>
                                              <p:pRg st="0" end="0"/>
                                            </p:txEl>
                                          </p:spTgt>
                                        </p:tgtEl>
                                      </p:cBhvr>
                                    </p:animEffect>
                                    <p:anim calcmode="lin" valueType="num">
                                      <p:cBhvr>
                                        <p:cTn id="40" dur="1822" tmFilter="0,0; 0.14,0.36; 0.43,0.73; 0.71,0.91; 1.0,1.0">
                                          <p:stCondLst>
                                            <p:cond delay="0"/>
                                          </p:stCondLst>
                                        </p:cTn>
                                        <p:tgtEl>
                                          <p:spTgt spid="13">
                                            <p:txEl>
                                              <p:pRg st="0" end="0"/>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3">
                                            <p:txEl>
                                              <p:pRg st="0" end="0"/>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3">
                                            <p:txEl>
                                              <p:pRg st="0" end="0"/>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3">
                                            <p:txEl>
                                              <p:pRg st="0" end="0"/>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3">
                                            <p:txEl>
                                              <p:pRg st="0" end="0"/>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13">
                                            <p:txEl>
                                              <p:pRg st="0" end="0"/>
                                            </p:txEl>
                                          </p:spTgt>
                                        </p:tgtEl>
                                      </p:cBhvr>
                                      <p:to x="100000" y="60000"/>
                                    </p:animScale>
                                    <p:animScale>
                                      <p:cBhvr>
                                        <p:cTn id="46" dur="166" decel="50000">
                                          <p:stCondLst>
                                            <p:cond delay="676"/>
                                          </p:stCondLst>
                                        </p:cTn>
                                        <p:tgtEl>
                                          <p:spTgt spid="13">
                                            <p:txEl>
                                              <p:pRg st="0" end="0"/>
                                            </p:txEl>
                                          </p:spTgt>
                                        </p:tgtEl>
                                      </p:cBhvr>
                                      <p:to x="100000" y="100000"/>
                                    </p:animScale>
                                    <p:animScale>
                                      <p:cBhvr>
                                        <p:cTn id="47" dur="26">
                                          <p:stCondLst>
                                            <p:cond delay="1312"/>
                                          </p:stCondLst>
                                        </p:cTn>
                                        <p:tgtEl>
                                          <p:spTgt spid="13">
                                            <p:txEl>
                                              <p:pRg st="0" end="0"/>
                                            </p:txEl>
                                          </p:spTgt>
                                        </p:tgtEl>
                                      </p:cBhvr>
                                      <p:to x="100000" y="80000"/>
                                    </p:animScale>
                                    <p:animScale>
                                      <p:cBhvr>
                                        <p:cTn id="48" dur="166" decel="50000">
                                          <p:stCondLst>
                                            <p:cond delay="1338"/>
                                          </p:stCondLst>
                                        </p:cTn>
                                        <p:tgtEl>
                                          <p:spTgt spid="13">
                                            <p:txEl>
                                              <p:pRg st="0" end="0"/>
                                            </p:txEl>
                                          </p:spTgt>
                                        </p:tgtEl>
                                      </p:cBhvr>
                                      <p:to x="100000" y="100000"/>
                                    </p:animScale>
                                    <p:animScale>
                                      <p:cBhvr>
                                        <p:cTn id="49" dur="26">
                                          <p:stCondLst>
                                            <p:cond delay="1642"/>
                                          </p:stCondLst>
                                        </p:cTn>
                                        <p:tgtEl>
                                          <p:spTgt spid="13">
                                            <p:txEl>
                                              <p:pRg st="0" end="0"/>
                                            </p:txEl>
                                          </p:spTgt>
                                        </p:tgtEl>
                                      </p:cBhvr>
                                      <p:to x="100000" y="90000"/>
                                    </p:animScale>
                                    <p:animScale>
                                      <p:cBhvr>
                                        <p:cTn id="50" dur="166" decel="50000">
                                          <p:stCondLst>
                                            <p:cond delay="1668"/>
                                          </p:stCondLst>
                                        </p:cTn>
                                        <p:tgtEl>
                                          <p:spTgt spid="13">
                                            <p:txEl>
                                              <p:pRg st="0" end="0"/>
                                            </p:txEl>
                                          </p:spTgt>
                                        </p:tgtEl>
                                      </p:cBhvr>
                                      <p:to x="100000" y="100000"/>
                                    </p:animScale>
                                    <p:animScale>
                                      <p:cBhvr>
                                        <p:cTn id="51" dur="26">
                                          <p:stCondLst>
                                            <p:cond delay="1808"/>
                                          </p:stCondLst>
                                        </p:cTn>
                                        <p:tgtEl>
                                          <p:spTgt spid="13">
                                            <p:txEl>
                                              <p:pRg st="0" end="0"/>
                                            </p:txEl>
                                          </p:spTgt>
                                        </p:tgtEl>
                                      </p:cBhvr>
                                      <p:to x="100000" y="95000"/>
                                    </p:animScale>
                                    <p:animScale>
                                      <p:cBhvr>
                                        <p:cTn id="52" dur="166" decel="50000">
                                          <p:stCondLst>
                                            <p:cond delay="1834"/>
                                          </p:stCondLst>
                                        </p:cTn>
                                        <p:tgtEl>
                                          <p:spTgt spid="13">
                                            <p:txEl>
                                              <p:pRg st="0" end="0"/>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down)">
                                      <p:cBhvr>
                                        <p:cTn id="57" dur="580">
                                          <p:stCondLst>
                                            <p:cond delay="0"/>
                                          </p:stCondLst>
                                        </p:cTn>
                                        <p:tgtEl>
                                          <p:spTgt spid="14"/>
                                        </p:tgtEl>
                                      </p:cBhvr>
                                    </p:animEffect>
                                    <p:anim calcmode="lin" valueType="num">
                                      <p:cBhvr>
                                        <p:cTn id="5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3" dur="26">
                                          <p:stCondLst>
                                            <p:cond delay="650"/>
                                          </p:stCondLst>
                                        </p:cTn>
                                        <p:tgtEl>
                                          <p:spTgt spid="14"/>
                                        </p:tgtEl>
                                      </p:cBhvr>
                                      <p:to x="100000" y="60000"/>
                                    </p:animScale>
                                    <p:animScale>
                                      <p:cBhvr>
                                        <p:cTn id="64" dur="166" decel="50000">
                                          <p:stCondLst>
                                            <p:cond delay="676"/>
                                          </p:stCondLst>
                                        </p:cTn>
                                        <p:tgtEl>
                                          <p:spTgt spid="14"/>
                                        </p:tgtEl>
                                      </p:cBhvr>
                                      <p:to x="100000" y="100000"/>
                                    </p:animScale>
                                    <p:animScale>
                                      <p:cBhvr>
                                        <p:cTn id="65" dur="26">
                                          <p:stCondLst>
                                            <p:cond delay="1312"/>
                                          </p:stCondLst>
                                        </p:cTn>
                                        <p:tgtEl>
                                          <p:spTgt spid="14"/>
                                        </p:tgtEl>
                                      </p:cBhvr>
                                      <p:to x="100000" y="80000"/>
                                    </p:animScale>
                                    <p:animScale>
                                      <p:cBhvr>
                                        <p:cTn id="66" dur="166" decel="50000">
                                          <p:stCondLst>
                                            <p:cond delay="1338"/>
                                          </p:stCondLst>
                                        </p:cTn>
                                        <p:tgtEl>
                                          <p:spTgt spid="14"/>
                                        </p:tgtEl>
                                      </p:cBhvr>
                                      <p:to x="100000" y="100000"/>
                                    </p:animScale>
                                    <p:animScale>
                                      <p:cBhvr>
                                        <p:cTn id="67" dur="26">
                                          <p:stCondLst>
                                            <p:cond delay="1642"/>
                                          </p:stCondLst>
                                        </p:cTn>
                                        <p:tgtEl>
                                          <p:spTgt spid="14"/>
                                        </p:tgtEl>
                                      </p:cBhvr>
                                      <p:to x="100000" y="90000"/>
                                    </p:animScale>
                                    <p:animScale>
                                      <p:cBhvr>
                                        <p:cTn id="68" dur="166" decel="50000">
                                          <p:stCondLst>
                                            <p:cond delay="1668"/>
                                          </p:stCondLst>
                                        </p:cTn>
                                        <p:tgtEl>
                                          <p:spTgt spid="14"/>
                                        </p:tgtEl>
                                      </p:cBhvr>
                                      <p:to x="100000" y="100000"/>
                                    </p:animScale>
                                    <p:animScale>
                                      <p:cBhvr>
                                        <p:cTn id="69" dur="26">
                                          <p:stCondLst>
                                            <p:cond delay="1808"/>
                                          </p:stCondLst>
                                        </p:cTn>
                                        <p:tgtEl>
                                          <p:spTgt spid="14"/>
                                        </p:tgtEl>
                                      </p:cBhvr>
                                      <p:to x="100000" y="95000"/>
                                    </p:animScale>
                                    <p:animScale>
                                      <p:cBhvr>
                                        <p:cTn id="70" dur="166" decel="50000">
                                          <p:stCondLst>
                                            <p:cond delay="1834"/>
                                          </p:stCondLst>
                                        </p:cTn>
                                        <p:tgtEl>
                                          <p:spTgt spid="14"/>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34" presetClass="entr" presetSubtype="0"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 from="(-#ppt_w/2)" to="(#ppt_x)" calcmode="lin" valueType="num">
                                      <p:cBhvr>
                                        <p:cTn id="75" dur="600" fill="hold">
                                          <p:stCondLst>
                                            <p:cond delay="0"/>
                                          </p:stCondLst>
                                        </p:cTn>
                                        <p:tgtEl>
                                          <p:spTgt spid="15"/>
                                        </p:tgtEl>
                                        <p:attrNameLst>
                                          <p:attrName>ppt_x</p:attrName>
                                        </p:attrNameLst>
                                      </p:cBhvr>
                                    </p:anim>
                                    <p:anim from="0" to="-1.0" calcmode="lin" valueType="num">
                                      <p:cBhvr>
                                        <p:cTn id="76" dur="200" decel="50000" autoRev="1" fill="hold">
                                          <p:stCondLst>
                                            <p:cond delay="600"/>
                                          </p:stCondLst>
                                        </p:cTn>
                                        <p:tgtEl>
                                          <p:spTgt spid="15"/>
                                        </p:tgtEl>
                                        <p:attrNameLst>
                                          <p:attrName>xshear</p:attrName>
                                        </p:attrNameLst>
                                      </p:cBhvr>
                                    </p:anim>
                                    <p:animScale>
                                      <p:cBhvr>
                                        <p:cTn id="77" dur="200" decel="100000" autoRev="1" fill="hold">
                                          <p:stCondLst>
                                            <p:cond delay="600"/>
                                          </p:stCondLst>
                                        </p:cTn>
                                        <p:tgtEl>
                                          <p:spTgt spid="15"/>
                                        </p:tgtEl>
                                      </p:cBhvr>
                                      <p:from x="100000" y="100000"/>
                                      <p:to x="80000" y="100000"/>
                                    </p:animScale>
                                    <p:anim by="(#ppt_h/3+#ppt_w*0.1)" calcmode="lin" valueType="num">
                                      <p:cBhvr additive="sum">
                                        <p:cTn id="78" dur="200" decel="100000" autoRev="1" fill="hold">
                                          <p:stCondLst>
                                            <p:cond delay="600"/>
                                          </p:stCondLst>
                                        </p:cTn>
                                        <p:tgtEl>
                                          <p:spTgt spid="1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6" grpId="0"/>
      <p:bldP spid="11" grpId="0"/>
      <p:bldP spid="12"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8</a:t>
            </a:fld>
            <a:endParaRPr lang="en-US"/>
          </a:p>
        </p:txBody>
      </p:sp>
      <p:sp>
        <p:nvSpPr>
          <p:cNvPr id="163842" name="Rectangle 2"/>
          <p:cNvSpPr>
            <a:spLocks noChangeArrowheads="1"/>
          </p:cNvSpPr>
          <p:nvPr/>
        </p:nvSpPr>
        <p:spPr bwMode="auto">
          <a:xfrm>
            <a:off x="714348" y="357166"/>
            <a:ext cx="650085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32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نظریه های جهانی شدن</a:t>
            </a:r>
            <a:endParaRPr kumimoji="0" lang="fa-IR" sz="3200" b="0" i="0" u="none" strike="noStrike" cap="none" normalizeH="0" baseline="0" dirty="0" smtClean="0">
              <a:ln>
                <a:noFill/>
              </a:ln>
              <a:solidFill>
                <a:srgbClr val="002060"/>
              </a:solidFill>
              <a:effectLst/>
              <a:latin typeface="Arial" pitchFamily="34" charset="0"/>
              <a:cs typeface="Titr" pitchFamily="2" charset="-78"/>
            </a:endParaRPr>
          </a:p>
        </p:txBody>
      </p:sp>
      <p:sp>
        <p:nvSpPr>
          <p:cNvPr id="6" name="Rectangle 5"/>
          <p:cNvSpPr/>
          <p:nvPr/>
        </p:nvSpPr>
        <p:spPr>
          <a:xfrm>
            <a:off x="6500826" y="1571612"/>
            <a:ext cx="1579278" cy="461665"/>
          </a:xfrm>
          <a:prstGeom prst="rect">
            <a:avLst/>
          </a:prstGeom>
        </p:spPr>
        <p:txBody>
          <a:bodyPr wrap="none">
            <a:spAutoFit/>
          </a:bodyPr>
          <a:lstStyle/>
          <a:p>
            <a:r>
              <a:rPr lang="fa-IR" sz="2400" b="1" dirty="0" smtClean="0">
                <a:solidFill>
                  <a:srgbClr val="002060"/>
                </a:solidFill>
                <a:cs typeface="Titr" pitchFamily="2" charset="-78"/>
              </a:rPr>
              <a:t>مارتین البرو:</a:t>
            </a:r>
            <a:endParaRPr lang="fa-IR" sz="2400" dirty="0">
              <a:solidFill>
                <a:srgbClr val="002060"/>
              </a:solidFill>
              <a:cs typeface="Titr" pitchFamily="2" charset="-78"/>
            </a:endParaRPr>
          </a:p>
        </p:txBody>
      </p:sp>
      <p:sp>
        <p:nvSpPr>
          <p:cNvPr id="7" name="Rectangle 6"/>
          <p:cNvSpPr/>
          <p:nvPr/>
        </p:nvSpPr>
        <p:spPr>
          <a:xfrm>
            <a:off x="928662" y="2143116"/>
            <a:ext cx="7358082" cy="707886"/>
          </a:xfrm>
          <a:prstGeom prst="rect">
            <a:avLst/>
          </a:prstGeom>
        </p:spPr>
        <p:txBody>
          <a:bodyPr wrap="square">
            <a:spAutoFit/>
          </a:bodyPr>
          <a:lstStyle/>
          <a:p>
            <a:pPr algn="r"/>
            <a:r>
              <a:rPr lang="fa-IR" sz="2000" b="1" dirty="0" smtClean="0">
                <a:solidFill>
                  <a:srgbClr val="00B050"/>
                </a:solidFill>
                <a:cs typeface="Titr" pitchFamily="2" charset="-78"/>
              </a:rPr>
              <a:t>دید گاه خود را در کتاب عصر جهانی: جامعه شناسی پدیده جهانی شدن مطرح کرده است</a:t>
            </a:r>
            <a:endParaRPr lang="fa-IR" sz="2000" dirty="0">
              <a:solidFill>
                <a:srgbClr val="00B050"/>
              </a:solidFill>
              <a:cs typeface="Titr" pitchFamily="2" charset="-78"/>
            </a:endParaRPr>
          </a:p>
        </p:txBody>
      </p:sp>
      <p:sp>
        <p:nvSpPr>
          <p:cNvPr id="163844" name="Rectangle 4"/>
          <p:cNvSpPr>
            <a:spLocks noChangeArrowheads="1"/>
          </p:cNvSpPr>
          <p:nvPr/>
        </p:nvSpPr>
        <p:spPr bwMode="auto">
          <a:xfrm>
            <a:off x="2643174" y="1071546"/>
            <a:ext cx="600076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نظریه پردازان جهانی شدن عبارتند از:</a:t>
            </a:r>
            <a:endParaRPr kumimoji="0" lang="fa-IR" sz="2000" b="0" i="0" u="none" strike="noStrike" cap="none" normalizeH="0" baseline="0" dirty="0" smtClean="0">
              <a:ln>
                <a:noFill/>
              </a:ln>
              <a:solidFill>
                <a:srgbClr val="002060"/>
              </a:solidFill>
              <a:effectLst/>
              <a:latin typeface="Arial" pitchFamily="34" charset="0"/>
              <a:cs typeface="Titr" pitchFamily="2" charset="-78"/>
            </a:endParaRPr>
          </a:p>
        </p:txBody>
      </p:sp>
      <p:sp>
        <p:nvSpPr>
          <p:cNvPr id="9"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10" name="Rectangle 9"/>
          <p:cNvSpPr>
            <a:spLocks noChangeArrowheads="1"/>
          </p:cNvSpPr>
          <p:nvPr/>
        </p:nvSpPr>
        <p:spPr bwMode="auto">
          <a:xfrm>
            <a:off x="357158" y="2857496"/>
            <a:ext cx="814393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5 راه جهان شمولی ما راه برای رسیدن به مدرنیته سوق میدهد</a:t>
            </a:r>
            <a:r>
              <a:rPr kumimoji="0" lang="fa-IR" sz="2400" b="1" i="0" u="none" strike="noStrike" cap="none" normalizeH="0" baseline="0" dirty="0" smtClean="0">
                <a:ln>
                  <a:noFill/>
                </a:ln>
                <a:solidFill>
                  <a:schemeClr val="tx1"/>
                </a:solidFill>
                <a:effectLst/>
                <a:latin typeface="Calibri" pitchFamily="34" charset="0"/>
                <a:ea typeface="Calibri" pitchFamily="34" charset="0"/>
                <a:cs typeface="Titr" pitchFamily="2" charset="-78"/>
              </a:rPr>
              <a:t>:</a:t>
            </a:r>
            <a:endParaRPr kumimoji="0" lang="fa-IR" sz="2400" b="0" i="0" u="none" strike="noStrike" cap="none" normalizeH="0" baseline="0" dirty="0" smtClean="0">
              <a:ln>
                <a:noFill/>
              </a:ln>
              <a:solidFill>
                <a:schemeClr val="tx1"/>
              </a:solidFill>
              <a:effectLst/>
              <a:latin typeface="Arial" pitchFamily="34" charset="0"/>
              <a:cs typeface="Titr" pitchFamily="2" charset="-78"/>
            </a:endParaRPr>
          </a:p>
        </p:txBody>
      </p:sp>
      <p:sp>
        <p:nvSpPr>
          <p:cNvPr id="11" name="Rectangle 1"/>
          <p:cNvSpPr>
            <a:spLocks noChangeArrowheads="1"/>
          </p:cNvSpPr>
          <p:nvPr/>
        </p:nvSpPr>
        <p:spPr bwMode="auto">
          <a:xfrm>
            <a:off x="1428728" y="3286124"/>
            <a:ext cx="621510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1-نتایج جهانی و محیط فعالیت های فزایندهای انسانی</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2-فقدان امنیت در برابر تسلیحات مخرب جهانی</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3-جهان شمولی نظامهای ارتباطی</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4-شکوفایی اقتصادی</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5-رجوع و علاقه یافراد و گروه ها به جهانگرایی</a:t>
            </a:r>
            <a:endParaRPr kumimoji="0" lang="fa-IR" sz="2000" b="1" i="0" u="none" strike="noStrike" cap="none" normalizeH="0" baseline="0" dirty="0" smtClean="0">
              <a:ln>
                <a:noFill/>
              </a:ln>
              <a:solidFill>
                <a:srgbClr val="00B050"/>
              </a:solidFill>
              <a:effectLst/>
              <a:latin typeface="Arial" pitchFamily="34" charset="0"/>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3842"/>
                                        </p:tgtEl>
                                        <p:attrNameLst>
                                          <p:attrName>style.visibility</p:attrName>
                                        </p:attrNameLst>
                                      </p:cBhvr>
                                      <p:to>
                                        <p:strVal val="visible"/>
                                      </p:to>
                                    </p:set>
                                    <p:anim calcmode="lin" valueType="num">
                                      <p:cBhvr>
                                        <p:cTn id="7" dur="500" fill="hold"/>
                                        <p:tgtEl>
                                          <p:spTgt spid="16384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3842"/>
                                        </p:tgtEl>
                                        <p:attrNameLst>
                                          <p:attrName>ppt_y</p:attrName>
                                        </p:attrNameLst>
                                      </p:cBhvr>
                                      <p:tavLst>
                                        <p:tav tm="0">
                                          <p:val>
                                            <p:strVal val="#ppt_y"/>
                                          </p:val>
                                        </p:tav>
                                        <p:tav tm="100000">
                                          <p:val>
                                            <p:strVal val="#ppt_y"/>
                                          </p:val>
                                        </p:tav>
                                      </p:tavLst>
                                    </p:anim>
                                    <p:anim calcmode="lin" valueType="num">
                                      <p:cBhvr>
                                        <p:cTn id="9" dur="500" fill="hold"/>
                                        <p:tgtEl>
                                          <p:spTgt spid="16384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38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3842"/>
                                        </p:tgtEl>
                                      </p:cBhvr>
                                    </p:animEffect>
                                  </p:childTnLst>
                                </p:cTn>
                              </p:par>
                            </p:childTnLst>
                          </p:cTn>
                        </p:par>
                      </p:childTnLst>
                    </p:cTn>
                  </p:par>
                  <p:par>
                    <p:cTn id="12" fill="hold">
                      <p:stCondLst>
                        <p:cond delay="indefinite"/>
                      </p:stCondLst>
                      <p:childTnLst>
                        <p:par>
                          <p:cTn id="13" fill="hold">
                            <p:stCondLst>
                              <p:cond delay="0"/>
                            </p:stCondLst>
                            <p:childTnLst>
                              <p:par>
                                <p:cTn id="14" presetID="30" presetClass="entr" presetSubtype="0" fill="hold" grpId="0" nodeType="clickEffect">
                                  <p:stCondLst>
                                    <p:cond delay="0"/>
                                  </p:stCondLst>
                                  <p:childTnLst>
                                    <p:set>
                                      <p:cBhvr>
                                        <p:cTn id="15" dur="1" fill="hold">
                                          <p:stCondLst>
                                            <p:cond delay="0"/>
                                          </p:stCondLst>
                                        </p:cTn>
                                        <p:tgtEl>
                                          <p:spTgt spid="163844"/>
                                        </p:tgtEl>
                                        <p:attrNameLst>
                                          <p:attrName>style.visibility</p:attrName>
                                        </p:attrNameLst>
                                      </p:cBhvr>
                                      <p:to>
                                        <p:strVal val="visible"/>
                                      </p:to>
                                    </p:set>
                                    <p:animEffect transition="in" filter="fade">
                                      <p:cBhvr>
                                        <p:cTn id="16" dur="800" decel="100000"/>
                                        <p:tgtEl>
                                          <p:spTgt spid="163844"/>
                                        </p:tgtEl>
                                      </p:cBhvr>
                                    </p:animEffect>
                                    <p:anim calcmode="lin" valueType="num">
                                      <p:cBhvr>
                                        <p:cTn id="17" dur="800" decel="100000" fill="hold"/>
                                        <p:tgtEl>
                                          <p:spTgt spid="163844"/>
                                        </p:tgtEl>
                                        <p:attrNameLst>
                                          <p:attrName>style.rotation</p:attrName>
                                        </p:attrNameLst>
                                      </p:cBhvr>
                                      <p:tavLst>
                                        <p:tav tm="0">
                                          <p:val>
                                            <p:fltVal val="-90"/>
                                          </p:val>
                                        </p:tav>
                                        <p:tav tm="100000">
                                          <p:val>
                                            <p:fltVal val="0"/>
                                          </p:val>
                                        </p:tav>
                                      </p:tavLst>
                                    </p:anim>
                                    <p:anim calcmode="lin" valueType="num">
                                      <p:cBhvr>
                                        <p:cTn id="18" dur="800" decel="100000" fill="hold"/>
                                        <p:tgtEl>
                                          <p:spTgt spid="163844"/>
                                        </p:tgtEl>
                                        <p:attrNameLst>
                                          <p:attrName>ppt_x</p:attrName>
                                        </p:attrNameLst>
                                      </p:cBhvr>
                                      <p:tavLst>
                                        <p:tav tm="0">
                                          <p:val>
                                            <p:strVal val="#ppt_x+0.4"/>
                                          </p:val>
                                        </p:tav>
                                        <p:tav tm="100000">
                                          <p:val>
                                            <p:strVal val="#ppt_x-0.05"/>
                                          </p:val>
                                        </p:tav>
                                      </p:tavLst>
                                    </p:anim>
                                    <p:anim calcmode="lin" valueType="num">
                                      <p:cBhvr>
                                        <p:cTn id="19" dur="800" decel="100000" fill="hold"/>
                                        <p:tgtEl>
                                          <p:spTgt spid="163844"/>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63844"/>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63844"/>
                                        </p:tgtEl>
                                        <p:attrNameLst>
                                          <p:attrName>ppt_y</p:attrName>
                                        </p:attrNameLst>
                                      </p:cBhvr>
                                      <p:tavLst>
                                        <p:tav tm="0">
                                          <p:val>
                                            <p:strVal val="#ppt_y+0.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Scale>
                                      <p:cBhvr>
                                        <p:cTn id="26"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6"/>
                                        </p:tgtEl>
                                        <p:attrNameLst>
                                          <p:attrName>ppt_x</p:attrName>
                                          <p:attrName>ppt_y</p:attrName>
                                        </p:attrNameLst>
                                      </p:cBhvr>
                                    </p:animMotion>
                                    <p:animEffect transition="in" filter="fade">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6" dur="1000" fill="hold"/>
                                        <p:tgtEl>
                                          <p:spTgt spid="7"/>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dissolve">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80">
                                          <p:stCondLst>
                                            <p:cond delay="0"/>
                                          </p:stCondLst>
                                        </p:cTn>
                                        <p:tgtEl>
                                          <p:spTgt spid="11"/>
                                        </p:tgtEl>
                                      </p:cBhvr>
                                    </p:animEffect>
                                    <p:anim calcmode="lin" valueType="num">
                                      <p:cBhvr>
                                        <p:cTn id="5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6" dur="26">
                                          <p:stCondLst>
                                            <p:cond delay="650"/>
                                          </p:stCondLst>
                                        </p:cTn>
                                        <p:tgtEl>
                                          <p:spTgt spid="11"/>
                                        </p:tgtEl>
                                      </p:cBhvr>
                                      <p:to x="100000" y="60000"/>
                                    </p:animScale>
                                    <p:animScale>
                                      <p:cBhvr>
                                        <p:cTn id="57" dur="166" decel="50000">
                                          <p:stCondLst>
                                            <p:cond delay="676"/>
                                          </p:stCondLst>
                                        </p:cTn>
                                        <p:tgtEl>
                                          <p:spTgt spid="11"/>
                                        </p:tgtEl>
                                      </p:cBhvr>
                                      <p:to x="100000" y="100000"/>
                                    </p:animScale>
                                    <p:animScale>
                                      <p:cBhvr>
                                        <p:cTn id="58" dur="26">
                                          <p:stCondLst>
                                            <p:cond delay="1312"/>
                                          </p:stCondLst>
                                        </p:cTn>
                                        <p:tgtEl>
                                          <p:spTgt spid="11"/>
                                        </p:tgtEl>
                                      </p:cBhvr>
                                      <p:to x="100000" y="80000"/>
                                    </p:animScale>
                                    <p:animScale>
                                      <p:cBhvr>
                                        <p:cTn id="59" dur="166" decel="50000">
                                          <p:stCondLst>
                                            <p:cond delay="1338"/>
                                          </p:stCondLst>
                                        </p:cTn>
                                        <p:tgtEl>
                                          <p:spTgt spid="11"/>
                                        </p:tgtEl>
                                      </p:cBhvr>
                                      <p:to x="100000" y="100000"/>
                                    </p:animScale>
                                    <p:animScale>
                                      <p:cBhvr>
                                        <p:cTn id="60" dur="26">
                                          <p:stCondLst>
                                            <p:cond delay="1642"/>
                                          </p:stCondLst>
                                        </p:cTn>
                                        <p:tgtEl>
                                          <p:spTgt spid="11"/>
                                        </p:tgtEl>
                                      </p:cBhvr>
                                      <p:to x="100000" y="90000"/>
                                    </p:animScale>
                                    <p:animScale>
                                      <p:cBhvr>
                                        <p:cTn id="61" dur="166" decel="50000">
                                          <p:stCondLst>
                                            <p:cond delay="1668"/>
                                          </p:stCondLst>
                                        </p:cTn>
                                        <p:tgtEl>
                                          <p:spTgt spid="11"/>
                                        </p:tgtEl>
                                      </p:cBhvr>
                                      <p:to x="100000" y="100000"/>
                                    </p:animScale>
                                    <p:animScale>
                                      <p:cBhvr>
                                        <p:cTn id="62" dur="26">
                                          <p:stCondLst>
                                            <p:cond delay="1808"/>
                                          </p:stCondLst>
                                        </p:cTn>
                                        <p:tgtEl>
                                          <p:spTgt spid="11"/>
                                        </p:tgtEl>
                                      </p:cBhvr>
                                      <p:to x="100000" y="95000"/>
                                    </p:animScale>
                                    <p:animScale>
                                      <p:cBhvr>
                                        <p:cTn id="63"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2" grpId="0"/>
      <p:bldP spid="6" grpId="0"/>
      <p:bldP spid="7" grpId="0"/>
      <p:bldP spid="163844"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9</a:t>
            </a:fld>
            <a:endParaRPr lang="en-US"/>
          </a:p>
        </p:txBody>
      </p:sp>
      <p:sp>
        <p:nvSpPr>
          <p:cNvPr id="165889" name="Rectangle 1"/>
          <p:cNvSpPr>
            <a:spLocks noChangeArrowheads="1"/>
          </p:cNvSpPr>
          <p:nvPr/>
        </p:nvSpPr>
        <p:spPr bwMode="auto">
          <a:xfrm>
            <a:off x="1643042" y="285728"/>
            <a:ext cx="614366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نشانه های ظهور جهان شمولی از دیدگاه البرو: </a:t>
            </a:r>
            <a:endParaRPr kumimoji="0" lang="fa-IR" sz="2400" b="0" i="0" u="none" strike="noStrike" cap="none" normalizeH="0" baseline="0" dirty="0" smtClean="0">
              <a:ln>
                <a:noFill/>
              </a:ln>
              <a:solidFill>
                <a:srgbClr val="002060"/>
              </a:solidFill>
              <a:effectLst/>
              <a:latin typeface="Arial" pitchFamily="34" charset="0"/>
              <a:cs typeface="Titr" pitchFamily="2" charset="-78"/>
            </a:endParaRPr>
          </a:p>
        </p:txBody>
      </p:sp>
      <p:sp>
        <p:nvSpPr>
          <p:cNvPr id="165890" name="Rectangle 2"/>
          <p:cNvSpPr>
            <a:spLocks noChangeArrowheads="1"/>
          </p:cNvSpPr>
          <p:nvPr/>
        </p:nvSpPr>
        <p:spPr bwMode="auto">
          <a:xfrm>
            <a:off x="714348" y="1000108"/>
            <a:ext cx="785818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-جنگ سرد جهان سوم</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-فرود انسان به کره ماه در سال 1969</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-فن آوری الکترونیکی</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-پیروزی ایالت متحد امریکا با فروپاشی اتحاد جماهر شوروی در سال 1991</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-افزایش دمای جهانی</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6"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7" name="Rectangle 1"/>
          <p:cNvSpPr>
            <a:spLocks noChangeArrowheads="1"/>
          </p:cNvSpPr>
          <p:nvPr/>
        </p:nvSpPr>
        <p:spPr bwMode="auto">
          <a:xfrm>
            <a:off x="5929322" y="4143380"/>
            <a:ext cx="350043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32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رونالد رابرتسون:</a:t>
            </a:r>
            <a:endParaRPr kumimoji="0" lang="fa-IR" sz="3200" b="0" i="0" u="none" strike="noStrike" cap="none" normalizeH="0" baseline="0" dirty="0" smtClean="0">
              <a:ln>
                <a:noFill/>
              </a:ln>
              <a:solidFill>
                <a:srgbClr val="002060"/>
              </a:solidFill>
              <a:effectLst/>
              <a:latin typeface="Arial" pitchFamily="34" charset="0"/>
              <a:cs typeface="Titr" pitchFamily="2" charset="-78"/>
            </a:endParaRPr>
          </a:p>
        </p:txBody>
      </p:sp>
      <p:sp>
        <p:nvSpPr>
          <p:cNvPr id="8" name="Rectangle 2"/>
          <p:cNvSpPr>
            <a:spLocks noChangeArrowheads="1"/>
          </p:cNvSpPr>
          <p:nvPr/>
        </p:nvSpPr>
        <p:spPr bwMode="auto">
          <a:xfrm>
            <a:off x="928662" y="5000636"/>
            <a:ext cx="707236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دیدگاه خود را در کتاب جهانی شدن:تئوری های اجتماعی و فرهنگی جهانی مطرح کرده است</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65889"/>
                                        </p:tgtEl>
                                        <p:attrNameLst>
                                          <p:attrName>style.visibility</p:attrName>
                                        </p:attrNameLst>
                                      </p:cBhvr>
                                      <p:to>
                                        <p:strVal val="visible"/>
                                      </p:to>
                                    </p:set>
                                    <p:anim by="(-#ppt_w*2)" calcmode="lin" valueType="num">
                                      <p:cBhvr rctx="PPT">
                                        <p:cTn id="7" dur="500" autoRev="1" fill="hold">
                                          <p:stCondLst>
                                            <p:cond delay="0"/>
                                          </p:stCondLst>
                                        </p:cTn>
                                        <p:tgtEl>
                                          <p:spTgt spid="165889"/>
                                        </p:tgtEl>
                                        <p:attrNameLst>
                                          <p:attrName>ppt_w</p:attrName>
                                        </p:attrNameLst>
                                      </p:cBhvr>
                                    </p:anim>
                                    <p:anim by="(#ppt_w*0.50)" calcmode="lin" valueType="num">
                                      <p:cBhvr>
                                        <p:cTn id="8" dur="500" decel="50000" autoRev="1" fill="hold">
                                          <p:stCondLst>
                                            <p:cond delay="0"/>
                                          </p:stCondLst>
                                        </p:cTn>
                                        <p:tgtEl>
                                          <p:spTgt spid="165889"/>
                                        </p:tgtEl>
                                        <p:attrNameLst>
                                          <p:attrName>ppt_x</p:attrName>
                                        </p:attrNameLst>
                                      </p:cBhvr>
                                    </p:anim>
                                    <p:anim from="(-#ppt_h/2)" to="(#ppt_y)" calcmode="lin" valueType="num">
                                      <p:cBhvr>
                                        <p:cTn id="9" dur="1000" fill="hold">
                                          <p:stCondLst>
                                            <p:cond delay="0"/>
                                          </p:stCondLst>
                                        </p:cTn>
                                        <p:tgtEl>
                                          <p:spTgt spid="165889"/>
                                        </p:tgtEl>
                                        <p:attrNameLst>
                                          <p:attrName>ppt_y</p:attrName>
                                        </p:attrNameLst>
                                      </p:cBhvr>
                                    </p:anim>
                                    <p:animRot by="21600000">
                                      <p:cBhvr>
                                        <p:cTn id="10" dur="1000" fill="hold">
                                          <p:stCondLst>
                                            <p:cond delay="0"/>
                                          </p:stCondLst>
                                        </p:cTn>
                                        <p:tgtEl>
                                          <p:spTgt spid="165889"/>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165890"/>
                                        </p:tgtEl>
                                        <p:attrNameLst>
                                          <p:attrName>style.visibility</p:attrName>
                                        </p:attrNameLst>
                                      </p:cBhvr>
                                      <p:to>
                                        <p:strVal val="visible"/>
                                      </p:to>
                                    </p:set>
                                    <p:animEffect transition="in" filter="wipe(down)">
                                      <p:cBhvr>
                                        <p:cTn id="15" dur="870">
                                          <p:stCondLst>
                                            <p:cond delay="0"/>
                                          </p:stCondLst>
                                        </p:cTn>
                                        <p:tgtEl>
                                          <p:spTgt spid="165890"/>
                                        </p:tgtEl>
                                      </p:cBhvr>
                                    </p:animEffect>
                                    <p:anim calcmode="lin" valueType="num">
                                      <p:cBhvr>
                                        <p:cTn id="16" dur="2733" tmFilter="0,0; 0.14,0.36; 0.43,0.73; 0.71,0.91; 1.0,1.0">
                                          <p:stCondLst>
                                            <p:cond delay="0"/>
                                          </p:stCondLst>
                                        </p:cTn>
                                        <p:tgtEl>
                                          <p:spTgt spid="165890"/>
                                        </p:tgtEl>
                                        <p:attrNameLst>
                                          <p:attrName>ppt_x</p:attrName>
                                        </p:attrNameLst>
                                      </p:cBhvr>
                                      <p:tavLst>
                                        <p:tav tm="0">
                                          <p:val>
                                            <p:strVal val="#ppt_x-0.25"/>
                                          </p:val>
                                        </p:tav>
                                        <p:tav tm="100000">
                                          <p:val>
                                            <p:strVal val="#ppt_x"/>
                                          </p:val>
                                        </p:tav>
                                      </p:tavLst>
                                    </p:anim>
                                    <p:anim calcmode="lin" valueType="num">
                                      <p:cBhvr>
                                        <p:cTn id="17" dur="996" tmFilter="0.0,0.0; 0.25,0.07; 0.50,0.2; 0.75,0.467; 1.0,1.0">
                                          <p:stCondLst>
                                            <p:cond delay="0"/>
                                          </p:stCondLst>
                                        </p:cTn>
                                        <p:tgtEl>
                                          <p:spTgt spid="165890"/>
                                        </p:tgtEl>
                                        <p:attrNameLst>
                                          <p:attrName>ppt_y</p:attrName>
                                        </p:attrNameLst>
                                      </p:cBhvr>
                                      <p:tavLst>
                                        <p:tav tm="0" fmla="#ppt_y-sin(pi*$)/3">
                                          <p:val>
                                            <p:fltVal val="0.5"/>
                                          </p:val>
                                        </p:tav>
                                        <p:tav tm="100000">
                                          <p:val>
                                            <p:fltVal val="1"/>
                                          </p:val>
                                        </p:tav>
                                      </p:tavLst>
                                    </p:anim>
                                    <p:anim calcmode="lin" valueType="num">
                                      <p:cBhvr>
                                        <p:cTn id="18" dur="996" tmFilter="0, 0; 0.125,0.2665; 0.25,0.4; 0.375,0.465; 0.5,0.5;  0.625,0.535; 0.75,0.6; 0.875,0.7335; 1,1">
                                          <p:stCondLst>
                                            <p:cond delay="996"/>
                                          </p:stCondLst>
                                        </p:cTn>
                                        <p:tgtEl>
                                          <p:spTgt spid="165890"/>
                                        </p:tgtEl>
                                        <p:attrNameLst>
                                          <p:attrName>ppt_y</p:attrName>
                                        </p:attrNameLst>
                                      </p:cBhvr>
                                      <p:tavLst>
                                        <p:tav tm="0" fmla="#ppt_y-sin(pi*$)/9">
                                          <p:val>
                                            <p:fltVal val="0"/>
                                          </p:val>
                                        </p:tav>
                                        <p:tav tm="100000">
                                          <p:val>
                                            <p:fltVal val="1"/>
                                          </p:val>
                                        </p:tav>
                                      </p:tavLst>
                                    </p:anim>
                                    <p:anim calcmode="lin" valueType="num">
                                      <p:cBhvr>
                                        <p:cTn id="19" dur="498" tmFilter="0, 0; 0.125,0.2665; 0.25,0.4; 0.375,0.465; 0.5,0.5;  0.625,0.535; 0.75,0.6; 0.875,0.7335; 1,1">
                                          <p:stCondLst>
                                            <p:cond delay="1986"/>
                                          </p:stCondLst>
                                        </p:cTn>
                                        <p:tgtEl>
                                          <p:spTgt spid="165890"/>
                                        </p:tgtEl>
                                        <p:attrNameLst>
                                          <p:attrName>ppt_y</p:attrName>
                                        </p:attrNameLst>
                                      </p:cBhvr>
                                      <p:tavLst>
                                        <p:tav tm="0" fmla="#ppt_y-sin(pi*$)/27">
                                          <p:val>
                                            <p:fltVal val="0"/>
                                          </p:val>
                                        </p:tav>
                                        <p:tav tm="100000">
                                          <p:val>
                                            <p:fltVal val="1"/>
                                          </p:val>
                                        </p:tav>
                                      </p:tavLst>
                                    </p:anim>
                                    <p:anim calcmode="lin" valueType="num">
                                      <p:cBhvr>
                                        <p:cTn id="20" dur="246" tmFilter="0, 0; 0.125,0.2665; 0.25,0.4; 0.375,0.465; 0.5,0.5;  0.625,0.535; 0.75,0.6; 0.875,0.7335; 1,1">
                                          <p:stCondLst>
                                            <p:cond delay="2484"/>
                                          </p:stCondLst>
                                        </p:cTn>
                                        <p:tgtEl>
                                          <p:spTgt spid="165890"/>
                                        </p:tgtEl>
                                        <p:attrNameLst>
                                          <p:attrName>ppt_y</p:attrName>
                                        </p:attrNameLst>
                                      </p:cBhvr>
                                      <p:tavLst>
                                        <p:tav tm="0" fmla="#ppt_y-sin(pi*$)/81">
                                          <p:val>
                                            <p:fltVal val="0"/>
                                          </p:val>
                                        </p:tav>
                                        <p:tav tm="100000">
                                          <p:val>
                                            <p:fltVal val="1"/>
                                          </p:val>
                                        </p:tav>
                                      </p:tavLst>
                                    </p:anim>
                                    <p:animScale>
                                      <p:cBhvr>
                                        <p:cTn id="21" dur="39">
                                          <p:stCondLst>
                                            <p:cond delay="975"/>
                                          </p:stCondLst>
                                        </p:cTn>
                                        <p:tgtEl>
                                          <p:spTgt spid="165890"/>
                                        </p:tgtEl>
                                      </p:cBhvr>
                                      <p:to x="100000" y="60000"/>
                                    </p:animScale>
                                    <p:animScale>
                                      <p:cBhvr>
                                        <p:cTn id="22" dur="249" decel="50000">
                                          <p:stCondLst>
                                            <p:cond delay="1014"/>
                                          </p:stCondLst>
                                        </p:cTn>
                                        <p:tgtEl>
                                          <p:spTgt spid="165890"/>
                                        </p:tgtEl>
                                      </p:cBhvr>
                                      <p:to x="100000" y="100000"/>
                                    </p:animScale>
                                    <p:animScale>
                                      <p:cBhvr>
                                        <p:cTn id="23" dur="39">
                                          <p:stCondLst>
                                            <p:cond delay="1968"/>
                                          </p:stCondLst>
                                        </p:cTn>
                                        <p:tgtEl>
                                          <p:spTgt spid="165890"/>
                                        </p:tgtEl>
                                      </p:cBhvr>
                                      <p:to x="100000" y="80000"/>
                                    </p:animScale>
                                    <p:animScale>
                                      <p:cBhvr>
                                        <p:cTn id="24" dur="249" decel="50000">
                                          <p:stCondLst>
                                            <p:cond delay="2007"/>
                                          </p:stCondLst>
                                        </p:cTn>
                                        <p:tgtEl>
                                          <p:spTgt spid="165890"/>
                                        </p:tgtEl>
                                      </p:cBhvr>
                                      <p:to x="100000" y="100000"/>
                                    </p:animScale>
                                    <p:animScale>
                                      <p:cBhvr>
                                        <p:cTn id="25" dur="39">
                                          <p:stCondLst>
                                            <p:cond delay="2463"/>
                                          </p:stCondLst>
                                        </p:cTn>
                                        <p:tgtEl>
                                          <p:spTgt spid="165890"/>
                                        </p:tgtEl>
                                      </p:cBhvr>
                                      <p:to x="100000" y="90000"/>
                                    </p:animScale>
                                    <p:animScale>
                                      <p:cBhvr>
                                        <p:cTn id="26" dur="249" decel="50000">
                                          <p:stCondLst>
                                            <p:cond delay="2502"/>
                                          </p:stCondLst>
                                        </p:cTn>
                                        <p:tgtEl>
                                          <p:spTgt spid="165890"/>
                                        </p:tgtEl>
                                      </p:cBhvr>
                                      <p:to x="100000" y="100000"/>
                                    </p:animScale>
                                    <p:animScale>
                                      <p:cBhvr>
                                        <p:cTn id="27" dur="39">
                                          <p:stCondLst>
                                            <p:cond delay="2712"/>
                                          </p:stCondLst>
                                        </p:cTn>
                                        <p:tgtEl>
                                          <p:spTgt spid="165890"/>
                                        </p:tgtEl>
                                      </p:cBhvr>
                                      <p:to x="100000" y="95000"/>
                                    </p:animScale>
                                    <p:animScale>
                                      <p:cBhvr>
                                        <p:cTn id="28" dur="249" decel="50000">
                                          <p:stCondLst>
                                            <p:cond delay="2751"/>
                                          </p:stCondLst>
                                        </p:cTn>
                                        <p:tgtEl>
                                          <p:spTgt spid="165890"/>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Scale>
                                      <p:cBhvr>
                                        <p:cTn id="3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7"/>
                                        </p:tgtEl>
                                        <p:attrNameLst>
                                          <p:attrName>ppt_x</p:attrName>
                                          <p:attrName>ppt_y</p:attrName>
                                        </p:attrNameLst>
                                      </p:cBhvr>
                                    </p:animMotion>
                                    <p:animEffect transition="in" filter="fade">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89" grpId="0"/>
      <p:bldP spid="165890"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10</a:t>
            </a:fld>
            <a:endParaRPr lang="en-US"/>
          </a:p>
        </p:txBody>
      </p:sp>
      <p:sp>
        <p:nvSpPr>
          <p:cNvPr id="4" name="Rectangle 3"/>
          <p:cNvSpPr/>
          <p:nvPr/>
        </p:nvSpPr>
        <p:spPr>
          <a:xfrm>
            <a:off x="285720" y="0"/>
            <a:ext cx="8358214" cy="461665"/>
          </a:xfrm>
          <a:prstGeom prst="rect">
            <a:avLst/>
          </a:prstGeom>
        </p:spPr>
        <p:txBody>
          <a:bodyPr wrap="square">
            <a:spAutoFit/>
          </a:bodyPr>
          <a:lstStyle/>
          <a:p>
            <a:pPr algn="r"/>
            <a:r>
              <a:rPr lang="fa-IR" sz="2400" b="1" dirty="0" smtClean="0">
                <a:solidFill>
                  <a:srgbClr val="002060"/>
                </a:solidFill>
                <a:cs typeface="Titr" pitchFamily="2" charset="-78"/>
              </a:rPr>
              <a:t>مرحله از تاریخ فشرده شدن و پیچیده شدن جهان از دیدرابرتسون: </a:t>
            </a:r>
            <a:endParaRPr lang="fa-IR" sz="2400" dirty="0">
              <a:solidFill>
                <a:srgbClr val="002060"/>
              </a:solidFill>
              <a:cs typeface="Titr" pitchFamily="2" charset="-78"/>
            </a:endParaRPr>
          </a:p>
        </p:txBody>
      </p:sp>
      <p:sp>
        <p:nvSpPr>
          <p:cNvPr id="166913" name="Rectangle 1"/>
          <p:cNvSpPr>
            <a:spLocks noChangeArrowheads="1"/>
          </p:cNvSpPr>
          <p:nvPr/>
        </p:nvSpPr>
        <p:spPr bwMode="auto">
          <a:xfrm>
            <a:off x="3143240" y="571480"/>
            <a:ext cx="4575290"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1-مرحله بدوی یا اولیه(اروپا سال 1400-1750)</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66914" name="Rectangle 2"/>
          <p:cNvSpPr>
            <a:spLocks noChangeArrowheads="1"/>
          </p:cNvSpPr>
          <p:nvPr/>
        </p:nvSpPr>
        <p:spPr bwMode="auto">
          <a:xfrm>
            <a:off x="285720" y="1071546"/>
            <a:ext cx="742948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2-مرحله آغاز جهانی شدن(اروپا سال سالهای 11750-1875)</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66915" name="Rectangle 3"/>
          <p:cNvSpPr>
            <a:spLocks noChangeArrowheads="1"/>
          </p:cNvSpPr>
          <p:nvPr/>
        </p:nvSpPr>
        <p:spPr bwMode="auto">
          <a:xfrm>
            <a:off x="2071670" y="1500174"/>
            <a:ext cx="571497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3-مرحله خیز و جهش(سالهای1875-1925)</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66916" name="Rectangle 4"/>
          <p:cNvSpPr>
            <a:spLocks noChangeArrowheads="1"/>
          </p:cNvSpPr>
          <p:nvPr/>
        </p:nvSpPr>
        <p:spPr bwMode="auto">
          <a:xfrm>
            <a:off x="1928794" y="1928802"/>
            <a:ext cx="585791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4-مرحله برای کسب سلطه(سالهای 1925-1969)</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66917" name="Rectangle 5"/>
          <p:cNvSpPr>
            <a:spLocks noChangeArrowheads="1"/>
          </p:cNvSpPr>
          <p:nvPr/>
        </p:nvSpPr>
        <p:spPr bwMode="auto">
          <a:xfrm>
            <a:off x="3286116" y="2357430"/>
            <a:ext cx="450053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5-مرحله عدم قطعیت(1965-</a:t>
            </a:r>
            <a:r>
              <a:rPr kumimoji="0" lang="fa-IR" sz="2400" b="1" i="0" u="none" strike="noStrike" cap="none" normalizeH="0" baseline="0" dirty="0" smtClean="0">
                <a:ln>
                  <a:noFill/>
                </a:ln>
                <a:solidFill>
                  <a:srgbClr val="00B050"/>
                </a:solidFill>
                <a:effectLst/>
                <a:latin typeface="Times New Roman" pitchFamily="18" charset="0"/>
                <a:ea typeface="Calibri" pitchFamily="34" charset="0"/>
                <a:cs typeface="Titr" pitchFamily="2" charset="-78"/>
              </a:rPr>
              <a:t>1992</a:t>
            </a:r>
            <a:endParaRPr kumimoji="0" lang="fa-IR" sz="2400" b="0" i="0" u="none" strike="noStrike" cap="none" normalizeH="0" baseline="0" dirty="0" smtClean="0">
              <a:ln>
                <a:noFill/>
              </a:ln>
              <a:solidFill>
                <a:srgbClr val="00B050"/>
              </a:solidFill>
              <a:effectLst/>
              <a:latin typeface="Arial" pitchFamily="34" charset="0"/>
              <a:cs typeface="Titr" pitchFamily="2" charset="-78"/>
            </a:endParaRPr>
          </a:p>
        </p:txBody>
      </p:sp>
      <p:sp>
        <p:nvSpPr>
          <p:cNvPr id="10"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50" autoRev="1" fill="hold">
                                          <p:stCondLst>
                                            <p:cond delay="0"/>
                                          </p:stCondLst>
                                        </p:cTn>
                                        <p:tgtEl>
                                          <p:spTgt spid="4"/>
                                        </p:tgtEl>
                                        <p:attrNameLst>
                                          <p:attrName>ppt_w</p:attrName>
                                        </p:attrNameLst>
                                      </p:cBhvr>
                                    </p:anim>
                                    <p:anim by="(#ppt_w*0.50)" calcmode="lin" valueType="num">
                                      <p:cBhvr>
                                        <p:cTn id="8" dur="250" decel="50000" autoRev="1" fill="hold">
                                          <p:stCondLst>
                                            <p:cond delay="0"/>
                                          </p:stCondLst>
                                        </p:cTn>
                                        <p:tgtEl>
                                          <p:spTgt spid="4"/>
                                        </p:tgtEl>
                                        <p:attrNameLst>
                                          <p:attrName>ppt_x</p:attrName>
                                        </p:attrNameLst>
                                      </p:cBhvr>
                                    </p:anim>
                                    <p:anim from="(-#ppt_h/2)" to="(#ppt_y)" calcmode="lin" valueType="num">
                                      <p:cBhvr>
                                        <p:cTn id="9" dur="500" fill="hold">
                                          <p:stCondLst>
                                            <p:cond delay="0"/>
                                          </p:stCondLst>
                                        </p:cTn>
                                        <p:tgtEl>
                                          <p:spTgt spid="4"/>
                                        </p:tgtEl>
                                        <p:attrNameLst>
                                          <p:attrName>ppt_y</p:attrName>
                                        </p:attrNameLst>
                                      </p:cBhvr>
                                    </p:anim>
                                    <p:animRot by="21600000">
                                      <p:cBhvr>
                                        <p:cTn id="10" dur="500" fill="hold">
                                          <p:stCondLst>
                                            <p:cond delay="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4" presetClass="entr" presetSubtype="0" accel="100000" fill="hold" grpId="0" nodeType="clickEffect">
                                  <p:stCondLst>
                                    <p:cond delay="0"/>
                                  </p:stCondLst>
                                  <p:childTnLst>
                                    <p:set>
                                      <p:cBhvr>
                                        <p:cTn id="14" dur="1" fill="hold">
                                          <p:stCondLst>
                                            <p:cond delay="0"/>
                                          </p:stCondLst>
                                        </p:cTn>
                                        <p:tgtEl>
                                          <p:spTgt spid="166913"/>
                                        </p:tgtEl>
                                        <p:attrNameLst>
                                          <p:attrName>style.visibility</p:attrName>
                                        </p:attrNameLst>
                                      </p:cBhvr>
                                      <p:to>
                                        <p:strVal val="visible"/>
                                      </p:to>
                                    </p:set>
                                    <p:anim calcmode="lin" valueType="num">
                                      <p:cBhvr>
                                        <p:cTn id="15" dur="1000" fill="hold"/>
                                        <p:tgtEl>
                                          <p:spTgt spid="166913"/>
                                        </p:tgtEl>
                                        <p:attrNameLst>
                                          <p:attrName>ppt_w</p:attrName>
                                        </p:attrNameLst>
                                      </p:cBhvr>
                                      <p:tavLst>
                                        <p:tav tm="0">
                                          <p:val>
                                            <p:strVal val="#ppt_w*0.05"/>
                                          </p:val>
                                        </p:tav>
                                        <p:tav tm="100000">
                                          <p:val>
                                            <p:strVal val="#ppt_w"/>
                                          </p:val>
                                        </p:tav>
                                      </p:tavLst>
                                    </p:anim>
                                    <p:anim calcmode="lin" valueType="num">
                                      <p:cBhvr>
                                        <p:cTn id="16" dur="1000" fill="hold"/>
                                        <p:tgtEl>
                                          <p:spTgt spid="166913"/>
                                        </p:tgtEl>
                                        <p:attrNameLst>
                                          <p:attrName>ppt_h</p:attrName>
                                        </p:attrNameLst>
                                      </p:cBhvr>
                                      <p:tavLst>
                                        <p:tav tm="0">
                                          <p:val>
                                            <p:strVal val="#ppt_h"/>
                                          </p:val>
                                        </p:tav>
                                        <p:tav tm="100000">
                                          <p:val>
                                            <p:strVal val="#ppt_h"/>
                                          </p:val>
                                        </p:tav>
                                      </p:tavLst>
                                    </p:anim>
                                    <p:anim calcmode="lin" valueType="num">
                                      <p:cBhvr>
                                        <p:cTn id="17" dur="1000" fill="hold"/>
                                        <p:tgtEl>
                                          <p:spTgt spid="166913"/>
                                        </p:tgtEl>
                                        <p:attrNameLst>
                                          <p:attrName>ppt_x</p:attrName>
                                        </p:attrNameLst>
                                      </p:cBhvr>
                                      <p:tavLst>
                                        <p:tav tm="0">
                                          <p:val>
                                            <p:strVal val="#ppt_x-.2"/>
                                          </p:val>
                                        </p:tav>
                                        <p:tav tm="100000">
                                          <p:val>
                                            <p:strVal val="#ppt_x"/>
                                          </p:val>
                                        </p:tav>
                                      </p:tavLst>
                                    </p:anim>
                                    <p:anim calcmode="lin" valueType="num">
                                      <p:cBhvr>
                                        <p:cTn id="18" dur="1000" fill="hold"/>
                                        <p:tgtEl>
                                          <p:spTgt spid="166913"/>
                                        </p:tgtEl>
                                        <p:attrNameLst>
                                          <p:attrName>ppt_y</p:attrName>
                                        </p:attrNameLst>
                                      </p:cBhvr>
                                      <p:tavLst>
                                        <p:tav tm="0">
                                          <p:val>
                                            <p:strVal val="#ppt_y"/>
                                          </p:val>
                                        </p:tav>
                                        <p:tav tm="100000">
                                          <p:val>
                                            <p:strVal val="#ppt_y"/>
                                          </p:val>
                                        </p:tav>
                                      </p:tavLst>
                                    </p:anim>
                                    <p:animEffect transition="in" filter="fade">
                                      <p:cBhvr>
                                        <p:cTn id="19" dur="1000"/>
                                        <p:tgtEl>
                                          <p:spTgt spid="166913"/>
                                        </p:tgtEl>
                                      </p:cBhvr>
                                    </p:animEffect>
                                  </p:childTnLst>
                                </p:cTn>
                              </p:par>
                            </p:childTnLst>
                          </p:cTn>
                        </p:par>
                      </p:childTnLst>
                    </p:cTn>
                  </p:par>
                  <p:par>
                    <p:cTn id="20" fill="hold">
                      <p:stCondLst>
                        <p:cond delay="indefinite"/>
                      </p:stCondLst>
                      <p:childTnLst>
                        <p:par>
                          <p:cTn id="21" fill="hold">
                            <p:stCondLst>
                              <p:cond delay="0"/>
                            </p:stCondLst>
                            <p:childTnLst>
                              <p:par>
                                <p:cTn id="22" presetID="54" presetClass="entr" presetSubtype="0" accel="100000" fill="hold" grpId="0" nodeType="clickEffect">
                                  <p:stCondLst>
                                    <p:cond delay="0"/>
                                  </p:stCondLst>
                                  <p:childTnLst>
                                    <p:set>
                                      <p:cBhvr>
                                        <p:cTn id="23" dur="1" fill="hold">
                                          <p:stCondLst>
                                            <p:cond delay="0"/>
                                          </p:stCondLst>
                                        </p:cTn>
                                        <p:tgtEl>
                                          <p:spTgt spid="166914"/>
                                        </p:tgtEl>
                                        <p:attrNameLst>
                                          <p:attrName>style.visibility</p:attrName>
                                        </p:attrNameLst>
                                      </p:cBhvr>
                                      <p:to>
                                        <p:strVal val="visible"/>
                                      </p:to>
                                    </p:set>
                                    <p:anim calcmode="lin" valueType="num">
                                      <p:cBhvr>
                                        <p:cTn id="24" dur="1000" fill="hold"/>
                                        <p:tgtEl>
                                          <p:spTgt spid="166914"/>
                                        </p:tgtEl>
                                        <p:attrNameLst>
                                          <p:attrName>ppt_w</p:attrName>
                                        </p:attrNameLst>
                                      </p:cBhvr>
                                      <p:tavLst>
                                        <p:tav tm="0">
                                          <p:val>
                                            <p:strVal val="#ppt_w*0.05"/>
                                          </p:val>
                                        </p:tav>
                                        <p:tav tm="100000">
                                          <p:val>
                                            <p:strVal val="#ppt_w"/>
                                          </p:val>
                                        </p:tav>
                                      </p:tavLst>
                                    </p:anim>
                                    <p:anim calcmode="lin" valueType="num">
                                      <p:cBhvr>
                                        <p:cTn id="25" dur="1000" fill="hold"/>
                                        <p:tgtEl>
                                          <p:spTgt spid="166914"/>
                                        </p:tgtEl>
                                        <p:attrNameLst>
                                          <p:attrName>ppt_h</p:attrName>
                                        </p:attrNameLst>
                                      </p:cBhvr>
                                      <p:tavLst>
                                        <p:tav tm="0">
                                          <p:val>
                                            <p:strVal val="#ppt_h"/>
                                          </p:val>
                                        </p:tav>
                                        <p:tav tm="100000">
                                          <p:val>
                                            <p:strVal val="#ppt_h"/>
                                          </p:val>
                                        </p:tav>
                                      </p:tavLst>
                                    </p:anim>
                                    <p:anim calcmode="lin" valueType="num">
                                      <p:cBhvr>
                                        <p:cTn id="26" dur="1000" fill="hold"/>
                                        <p:tgtEl>
                                          <p:spTgt spid="166914"/>
                                        </p:tgtEl>
                                        <p:attrNameLst>
                                          <p:attrName>ppt_x</p:attrName>
                                        </p:attrNameLst>
                                      </p:cBhvr>
                                      <p:tavLst>
                                        <p:tav tm="0">
                                          <p:val>
                                            <p:strVal val="#ppt_x-.2"/>
                                          </p:val>
                                        </p:tav>
                                        <p:tav tm="100000">
                                          <p:val>
                                            <p:strVal val="#ppt_x"/>
                                          </p:val>
                                        </p:tav>
                                      </p:tavLst>
                                    </p:anim>
                                    <p:anim calcmode="lin" valueType="num">
                                      <p:cBhvr>
                                        <p:cTn id="27" dur="1000" fill="hold"/>
                                        <p:tgtEl>
                                          <p:spTgt spid="166914"/>
                                        </p:tgtEl>
                                        <p:attrNameLst>
                                          <p:attrName>ppt_y</p:attrName>
                                        </p:attrNameLst>
                                      </p:cBhvr>
                                      <p:tavLst>
                                        <p:tav tm="0">
                                          <p:val>
                                            <p:strVal val="#ppt_y"/>
                                          </p:val>
                                        </p:tav>
                                        <p:tav tm="100000">
                                          <p:val>
                                            <p:strVal val="#ppt_y"/>
                                          </p:val>
                                        </p:tav>
                                      </p:tavLst>
                                    </p:anim>
                                    <p:animEffect transition="in" filter="fade">
                                      <p:cBhvr>
                                        <p:cTn id="28" dur="1000"/>
                                        <p:tgtEl>
                                          <p:spTgt spid="166914"/>
                                        </p:tgtEl>
                                      </p:cBhvr>
                                    </p:animEffect>
                                  </p:childTnLst>
                                </p:cTn>
                              </p:par>
                            </p:childTnLst>
                          </p:cTn>
                        </p:par>
                      </p:childTnLst>
                    </p:cTn>
                  </p:par>
                  <p:par>
                    <p:cTn id="29" fill="hold">
                      <p:stCondLst>
                        <p:cond delay="indefinite"/>
                      </p:stCondLst>
                      <p:childTnLst>
                        <p:par>
                          <p:cTn id="30" fill="hold">
                            <p:stCondLst>
                              <p:cond delay="0"/>
                            </p:stCondLst>
                            <p:childTnLst>
                              <p:par>
                                <p:cTn id="31" presetID="54" presetClass="entr" presetSubtype="0" accel="100000" fill="hold" grpId="0" nodeType="clickEffect">
                                  <p:stCondLst>
                                    <p:cond delay="0"/>
                                  </p:stCondLst>
                                  <p:childTnLst>
                                    <p:set>
                                      <p:cBhvr>
                                        <p:cTn id="32" dur="1" fill="hold">
                                          <p:stCondLst>
                                            <p:cond delay="0"/>
                                          </p:stCondLst>
                                        </p:cTn>
                                        <p:tgtEl>
                                          <p:spTgt spid="166915"/>
                                        </p:tgtEl>
                                        <p:attrNameLst>
                                          <p:attrName>style.visibility</p:attrName>
                                        </p:attrNameLst>
                                      </p:cBhvr>
                                      <p:to>
                                        <p:strVal val="visible"/>
                                      </p:to>
                                    </p:set>
                                    <p:anim calcmode="lin" valueType="num">
                                      <p:cBhvr>
                                        <p:cTn id="33" dur="1000" fill="hold"/>
                                        <p:tgtEl>
                                          <p:spTgt spid="166915"/>
                                        </p:tgtEl>
                                        <p:attrNameLst>
                                          <p:attrName>ppt_w</p:attrName>
                                        </p:attrNameLst>
                                      </p:cBhvr>
                                      <p:tavLst>
                                        <p:tav tm="0">
                                          <p:val>
                                            <p:strVal val="#ppt_w*0.05"/>
                                          </p:val>
                                        </p:tav>
                                        <p:tav tm="100000">
                                          <p:val>
                                            <p:strVal val="#ppt_w"/>
                                          </p:val>
                                        </p:tav>
                                      </p:tavLst>
                                    </p:anim>
                                    <p:anim calcmode="lin" valueType="num">
                                      <p:cBhvr>
                                        <p:cTn id="34" dur="1000" fill="hold"/>
                                        <p:tgtEl>
                                          <p:spTgt spid="166915"/>
                                        </p:tgtEl>
                                        <p:attrNameLst>
                                          <p:attrName>ppt_h</p:attrName>
                                        </p:attrNameLst>
                                      </p:cBhvr>
                                      <p:tavLst>
                                        <p:tav tm="0">
                                          <p:val>
                                            <p:strVal val="#ppt_h"/>
                                          </p:val>
                                        </p:tav>
                                        <p:tav tm="100000">
                                          <p:val>
                                            <p:strVal val="#ppt_h"/>
                                          </p:val>
                                        </p:tav>
                                      </p:tavLst>
                                    </p:anim>
                                    <p:anim calcmode="lin" valueType="num">
                                      <p:cBhvr>
                                        <p:cTn id="35" dur="1000" fill="hold"/>
                                        <p:tgtEl>
                                          <p:spTgt spid="166915"/>
                                        </p:tgtEl>
                                        <p:attrNameLst>
                                          <p:attrName>ppt_x</p:attrName>
                                        </p:attrNameLst>
                                      </p:cBhvr>
                                      <p:tavLst>
                                        <p:tav tm="0">
                                          <p:val>
                                            <p:strVal val="#ppt_x-.2"/>
                                          </p:val>
                                        </p:tav>
                                        <p:tav tm="100000">
                                          <p:val>
                                            <p:strVal val="#ppt_x"/>
                                          </p:val>
                                        </p:tav>
                                      </p:tavLst>
                                    </p:anim>
                                    <p:anim calcmode="lin" valueType="num">
                                      <p:cBhvr>
                                        <p:cTn id="36" dur="1000" fill="hold"/>
                                        <p:tgtEl>
                                          <p:spTgt spid="166915"/>
                                        </p:tgtEl>
                                        <p:attrNameLst>
                                          <p:attrName>ppt_y</p:attrName>
                                        </p:attrNameLst>
                                      </p:cBhvr>
                                      <p:tavLst>
                                        <p:tav tm="0">
                                          <p:val>
                                            <p:strVal val="#ppt_y"/>
                                          </p:val>
                                        </p:tav>
                                        <p:tav tm="100000">
                                          <p:val>
                                            <p:strVal val="#ppt_y"/>
                                          </p:val>
                                        </p:tav>
                                      </p:tavLst>
                                    </p:anim>
                                    <p:animEffect transition="in" filter="fade">
                                      <p:cBhvr>
                                        <p:cTn id="37" dur="1000"/>
                                        <p:tgtEl>
                                          <p:spTgt spid="166915"/>
                                        </p:tgtEl>
                                      </p:cBhvr>
                                    </p:animEffect>
                                  </p:childTnLst>
                                </p:cTn>
                              </p:par>
                            </p:childTnLst>
                          </p:cTn>
                        </p:par>
                      </p:childTnLst>
                    </p:cTn>
                  </p:par>
                  <p:par>
                    <p:cTn id="38" fill="hold">
                      <p:stCondLst>
                        <p:cond delay="indefinite"/>
                      </p:stCondLst>
                      <p:childTnLst>
                        <p:par>
                          <p:cTn id="39" fill="hold">
                            <p:stCondLst>
                              <p:cond delay="0"/>
                            </p:stCondLst>
                            <p:childTnLst>
                              <p:par>
                                <p:cTn id="40" presetID="54" presetClass="entr" presetSubtype="0" accel="100000" fill="hold" grpId="0" nodeType="clickEffect">
                                  <p:stCondLst>
                                    <p:cond delay="0"/>
                                  </p:stCondLst>
                                  <p:childTnLst>
                                    <p:set>
                                      <p:cBhvr>
                                        <p:cTn id="41" dur="1" fill="hold">
                                          <p:stCondLst>
                                            <p:cond delay="0"/>
                                          </p:stCondLst>
                                        </p:cTn>
                                        <p:tgtEl>
                                          <p:spTgt spid="166916"/>
                                        </p:tgtEl>
                                        <p:attrNameLst>
                                          <p:attrName>style.visibility</p:attrName>
                                        </p:attrNameLst>
                                      </p:cBhvr>
                                      <p:to>
                                        <p:strVal val="visible"/>
                                      </p:to>
                                    </p:set>
                                    <p:anim calcmode="lin" valueType="num">
                                      <p:cBhvr>
                                        <p:cTn id="42" dur="1000" fill="hold"/>
                                        <p:tgtEl>
                                          <p:spTgt spid="166916"/>
                                        </p:tgtEl>
                                        <p:attrNameLst>
                                          <p:attrName>ppt_w</p:attrName>
                                        </p:attrNameLst>
                                      </p:cBhvr>
                                      <p:tavLst>
                                        <p:tav tm="0">
                                          <p:val>
                                            <p:strVal val="#ppt_w*0.05"/>
                                          </p:val>
                                        </p:tav>
                                        <p:tav tm="100000">
                                          <p:val>
                                            <p:strVal val="#ppt_w"/>
                                          </p:val>
                                        </p:tav>
                                      </p:tavLst>
                                    </p:anim>
                                    <p:anim calcmode="lin" valueType="num">
                                      <p:cBhvr>
                                        <p:cTn id="43" dur="1000" fill="hold"/>
                                        <p:tgtEl>
                                          <p:spTgt spid="166916"/>
                                        </p:tgtEl>
                                        <p:attrNameLst>
                                          <p:attrName>ppt_h</p:attrName>
                                        </p:attrNameLst>
                                      </p:cBhvr>
                                      <p:tavLst>
                                        <p:tav tm="0">
                                          <p:val>
                                            <p:strVal val="#ppt_h"/>
                                          </p:val>
                                        </p:tav>
                                        <p:tav tm="100000">
                                          <p:val>
                                            <p:strVal val="#ppt_h"/>
                                          </p:val>
                                        </p:tav>
                                      </p:tavLst>
                                    </p:anim>
                                    <p:anim calcmode="lin" valueType="num">
                                      <p:cBhvr>
                                        <p:cTn id="44" dur="1000" fill="hold"/>
                                        <p:tgtEl>
                                          <p:spTgt spid="166916"/>
                                        </p:tgtEl>
                                        <p:attrNameLst>
                                          <p:attrName>ppt_x</p:attrName>
                                        </p:attrNameLst>
                                      </p:cBhvr>
                                      <p:tavLst>
                                        <p:tav tm="0">
                                          <p:val>
                                            <p:strVal val="#ppt_x-.2"/>
                                          </p:val>
                                        </p:tav>
                                        <p:tav tm="100000">
                                          <p:val>
                                            <p:strVal val="#ppt_x"/>
                                          </p:val>
                                        </p:tav>
                                      </p:tavLst>
                                    </p:anim>
                                    <p:anim calcmode="lin" valueType="num">
                                      <p:cBhvr>
                                        <p:cTn id="45" dur="1000" fill="hold"/>
                                        <p:tgtEl>
                                          <p:spTgt spid="166916"/>
                                        </p:tgtEl>
                                        <p:attrNameLst>
                                          <p:attrName>ppt_y</p:attrName>
                                        </p:attrNameLst>
                                      </p:cBhvr>
                                      <p:tavLst>
                                        <p:tav tm="0">
                                          <p:val>
                                            <p:strVal val="#ppt_y"/>
                                          </p:val>
                                        </p:tav>
                                        <p:tav tm="100000">
                                          <p:val>
                                            <p:strVal val="#ppt_y"/>
                                          </p:val>
                                        </p:tav>
                                      </p:tavLst>
                                    </p:anim>
                                    <p:animEffect transition="in" filter="fade">
                                      <p:cBhvr>
                                        <p:cTn id="46" dur="1000"/>
                                        <p:tgtEl>
                                          <p:spTgt spid="166916"/>
                                        </p:tgtEl>
                                      </p:cBhvr>
                                    </p:animEffect>
                                  </p:childTnLst>
                                </p:cTn>
                              </p:par>
                            </p:childTnLst>
                          </p:cTn>
                        </p:par>
                      </p:childTnLst>
                    </p:cTn>
                  </p:par>
                  <p:par>
                    <p:cTn id="47" fill="hold">
                      <p:stCondLst>
                        <p:cond delay="indefinite"/>
                      </p:stCondLst>
                      <p:childTnLst>
                        <p:par>
                          <p:cTn id="48" fill="hold">
                            <p:stCondLst>
                              <p:cond delay="0"/>
                            </p:stCondLst>
                            <p:childTnLst>
                              <p:par>
                                <p:cTn id="49" presetID="54" presetClass="entr" presetSubtype="0" accel="100000" fill="hold" grpId="0" nodeType="clickEffect">
                                  <p:stCondLst>
                                    <p:cond delay="0"/>
                                  </p:stCondLst>
                                  <p:childTnLst>
                                    <p:set>
                                      <p:cBhvr>
                                        <p:cTn id="50" dur="1" fill="hold">
                                          <p:stCondLst>
                                            <p:cond delay="0"/>
                                          </p:stCondLst>
                                        </p:cTn>
                                        <p:tgtEl>
                                          <p:spTgt spid="166917"/>
                                        </p:tgtEl>
                                        <p:attrNameLst>
                                          <p:attrName>style.visibility</p:attrName>
                                        </p:attrNameLst>
                                      </p:cBhvr>
                                      <p:to>
                                        <p:strVal val="visible"/>
                                      </p:to>
                                    </p:set>
                                    <p:anim calcmode="lin" valueType="num">
                                      <p:cBhvr>
                                        <p:cTn id="51" dur="1000" fill="hold"/>
                                        <p:tgtEl>
                                          <p:spTgt spid="166917"/>
                                        </p:tgtEl>
                                        <p:attrNameLst>
                                          <p:attrName>ppt_w</p:attrName>
                                        </p:attrNameLst>
                                      </p:cBhvr>
                                      <p:tavLst>
                                        <p:tav tm="0">
                                          <p:val>
                                            <p:strVal val="#ppt_w*0.05"/>
                                          </p:val>
                                        </p:tav>
                                        <p:tav tm="100000">
                                          <p:val>
                                            <p:strVal val="#ppt_w"/>
                                          </p:val>
                                        </p:tav>
                                      </p:tavLst>
                                    </p:anim>
                                    <p:anim calcmode="lin" valueType="num">
                                      <p:cBhvr>
                                        <p:cTn id="52" dur="1000" fill="hold"/>
                                        <p:tgtEl>
                                          <p:spTgt spid="166917"/>
                                        </p:tgtEl>
                                        <p:attrNameLst>
                                          <p:attrName>ppt_h</p:attrName>
                                        </p:attrNameLst>
                                      </p:cBhvr>
                                      <p:tavLst>
                                        <p:tav tm="0">
                                          <p:val>
                                            <p:strVal val="#ppt_h"/>
                                          </p:val>
                                        </p:tav>
                                        <p:tav tm="100000">
                                          <p:val>
                                            <p:strVal val="#ppt_h"/>
                                          </p:val>
                                        </p:tav>
                                      </p:tavLst>
                                    </p:anim>
                                    <p:anim calcmode="lin" valueType="num">
                                      <p:cBhvr>
                                        <p:cTn id="53" dur="1000" fill="hold"/>
                                        <p:tgtEl>
                                          <p:spTgt spid="166917"/>
                                        </p:tgtEl>
                                        <p:attrNameLst>
                                          <p:attrName>ppt_x</p:attrName>
                                        </p:attrNameLst>
                                      </p:cBhvr>
                                      <p:tavLst>
                                        <p:tav tm="0">
                                          <p:val>
                                            <p:strVal val="#ppt_x-.2"/>
                                          </p:val>
                                        </p:tav>
                                        <p:tav tm="100000">
                                          <p:val>
                                            <p:strVal val="#ppt_x"/>
                                          </p:val>
                                        </p:tav>
                                      </p:tavLst>
                                    </p:anim>
                                    <p:anim calcmode="lin" valueType="num">
                                      <p:cBhvr>
                                        <p:cTn id="54" dur="1000" fill="hold"/>
                                        <p:tgtEl>
                                          <p:spTgt spid="166917"/>
                                        </p:tgtEl>
                                        <p:attrNameLst>
                                          <p:attrName>ppt_y</p:attrName>
                                        </p:attrNameLst>
                                      </p:cBhvr>
                                      <p:tavLst>
                                        <p:tav tm="0">
                                          <p:val>
                                            <p:strVal val="#ppt_y"/>
                                          </p:val>
                                        </p:tav>
                                        <p:tav tm="100000">
                                          <p:val>
                                            <p:strVal val="#ppt_y"/>
                                          </p:val>
                                        </p:tav>
                                      </p:tavLst>
                                    </p:anim>
                                    <p:animEffect transition="in" filter="fade">
                                      <p:cBhvr>
                                        <p:cTn id="55" dur="1000"/>
                                        <p:tgtEl>
                                          <p:spTgt spid="166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6913" grpId="0"/>
      <p:bldP spid="166914" grpId="0"/>
      <p:bldP spid="166915" grpId="0"/>
      <p:bldP spid="166916" grpId="0"/>
      <p:bldP spid="1669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11</a:t>
            </a:fld>
            <a:endParaRPr lang="en-US"/>
          </a:p>
        </p:txBody>
      </p:sp>
      <p:sp>
        <p:nvSpPr>
          <p:cNvPr id="175105" name="Rectangle 1"/>
          <p:cNvSpPr>
            <a:spLocks noChangeArrowheads="1"/>
          </p:cNvSpPr>
          <p:nvPr/>
        </p:nvSpPr>
        <p:spPr bwMode="auto">
          <a:xfrm>
            <a:off x="5214942" y="500042"/>
            <a:ext cx="392905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انتونی گیدنز</a:t>
            </a:r>
            <a:endParaRPr kumimoji="0" lang="fa-IR" sz="2400" b="0" i="0" u="none" strike="noStrike" cap="none" normalizeH="0" baseline="0" dirty="0" smtClean="0">
              <a:ln>
                <a:noFill/>
              </a:ln>
              <a:solidFill>
                <a:srgbClr val="002060"/>
              </a:solidFill>
              <a:effectLst/>
              <a:latin typeface="Arial" pitchFamily="34" charset="0"/>
              <a:cs typeface="Titr" pitchFamily="2" charset="-78"/>
            </a:endParaRPr>
          </a:p>
        </p:txBody>
      </p:sp>
      <p:sp>
        <p:nvSpPr>
          <p:cNvPr id="175106" name="Rectangle 2"/>
          <p:cNvSpPr>
            <a:spLocks noChangeArrowheads="1"/>
          </p:cNvSpPr>
          <p:nvPr/>
        </p:nvSpPr>
        <p:spPr bwMode="auto">
          <a:xfrm>
            <a:off x="714348" y="1142984"/>
            <a:ext cx="800102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از جمله جامعه شناسانی است که جهانی شدن را نتیجه مستقیم تجدد و نوگرایی میدانداز دید او جهانی شدن نه تنها یک واقعیت است بلکه در حال حاضروجود دارد و در حال تغییر دادن همه چیز است جهانی شدن ساخت دولت ها ماهیت اقتصادها و بیشتر نهاد ها ی اساسی را متحول می سازد</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75107" name="Rectangle 3"/>
          <p:cNvSpPr>
            <a:spLocks noChangeArrowheads="1"/>
          </p:cNvSpPr>
          <p:nvPr/>
        </p:nvSpPr>
        <p:spPr bwMode="auto">
          <a:xfrm>
            <a:off x="714348" y="2500306"/>
            <a:ext cx="771530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از دید گدینز دولت </a:t>
            </a:r>
            <a:r>
              <a:rPr kumimoji="0" lang="fa-IR" sz="2400" b="1" i="0" u="none" strike="noStrike" cap="none" normalizeH="0" baseline="0" dirty="0" smtClean="0">
                <a:ln>
                  <a:noFill/>
                </a:ln>
                <a:solidFill>
                  <a:srgbClr val="00B050"/>
                </a:solidFill>
                <a:effectLst/>
                <a:latin typeface="Calibri"/>
                <a:ea typeface="Calibri" pitchFamily="34" charset="0"/>
                <a:cs typeface="Titr" pitchFamily="2" charset="-78"/>
              </a:rPr>
              <a:t>–</a:t>
            </a:r>
            <a:r>
              <a:rPr kumimoji="0" lang="fa-IR" sz="24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ملت هنوز قدرت حیاتی چهان را در اختیار دارند</a:t>
            </a:r>
            <a:endParaRPr kumimoji="0" lang="fa-IR" sz="2400" b="0" i="0" u="none" strike="noStrike" cap="none" normalizeH="0" baseline="0" dirty="0" smtClean="0">
              <a:ln>
                <a:noFill/>
              </a:ln>
              <a:solidFill>
                <a:srgbClr val="00B050"/>
              </a:solidFill>
              <a:effectLst/>
              <a:latin typeface="Arial" pitchFamily="34" charset="0"/>
              <a:cs typeface="Titr" pitchFamily="2" charset="-78"/>
            </a:endParaRPr>
          </a:p>
        </p:txBody>
      </p:sp>
      <p:sp>
        <p:nvSpPr>
          <p:cNvPr id="7" name="Rectangle 6"/>
          <p:cNvSpPr/>
          <p:nvPr/>
        </p:nvSpPr>
        <p:spPr>
          <a:xfrm>
            <a:off x="6500826" y="3000372"/>
            <a:ext cx="2097049" cy="461665"/>
          </a:xfrm>
          <a:prstGeom prst="rect">
            <a:avLst/>
          </a:prstGeom>
        </p:spPr>
        <p:txBody>
          <a:bodyPr wrap="none">
            <a:spAutoFit/>
          </a:bodyPr>
          <a:lstStyle/>
          <a:p>
            <a:r>
              <a:rPr lang="fa-IR" sz="2400" b="1" dirty="0" smtClean="0">
                <a:solidFill>
                  <a:srgbClr val="002060"/>
                </a:solidFill>
                <a:cs typeface="Titr" pitchFamily="2" charset="-78"/>
              </a:rPr>
              <a:t>جوزف استیگ لیتز</a:t>
            </a:r>
            <a:endParaRPr lang="fa-IR" sz="2400" b="1" dirty="0">
              <a:solidFill>
                <a:srgbClr val="002060"/>
              </a:solidFill>
              <a:cs typeface="Titr" pitchFamily="2" charset="-78"/>
            </a:endParaRPr>
          </a:p>
        </p:txBody>
      </p:sp>
      <p:sp>
        <p:nvSpPr>
          <p:cNvPr id="8" name="Rectangle 1"/>
          <p:cNvSpPr>
            <a:spLocks noChangeArrowheads="1"/>
          </p:cNvSpPr>
          <p:nvPr/>
        </p:nvSpPr>
        <p:spPr bwMode="auto">
          <a:xfrm>
            <a:off x="928662" y="3643314"/>
            <a:ext cx="735811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او اساساٌ اقتصاد دان و برنده جایزه نوبل اقتصاد در سال 2001 است </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دیدگاه او در کتابی به نام جهانی شدن و مسائل آن در سال 2002 مطرح کرده است</a:t>
            </a:r>
            <a:r>
              <a:rPr kumimoji="0" lang="en-US" sz="2000" b="0" i="0" u="none" strike="noStrike" cap="none" normalizeH="0" baseline="0" dirty="0" smtClean="0">
                <a:ln>
                  <a:noFill/>
                </a:ln>
                <a:solidFill>
                  <a:srgbClr val="FF0000"/>
                </a:solidFill>
                <a:effectLst/>
                <a:latin typeface="Arial" pitchFamily="34" charset="0"/>
                <a:cs typeface="Titr" pitchFamily="2" charset="-78"/>
              </a:rPr>
              <a:t> </a:t>
            </a:r>
          </a:p>
        </p:txBody>
      </p:sp>
      <p:sp>
        <p:nvSpPr>
          <p:cNvPr id="9" name="Rectangle 2"/>
          <p:cNvSpPr>
            <a:spLocks noChangeArrowheads="1"/>
          </p:cNvSpPr>
          <p:nvPr/>
        </p:nvSpPr>
        <p:spPr bwMode="auto">
          <a:xfrm>
            <a:off x="6572264" y="4929198"/>
            <a:ext cx="200023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مارتین خور</a:t>
            </a:r>
            <a:endParaRPr kumimoji="0" lang="fa-IR" sz="2400" b="0" i="0" u="none" strike="noStrike" cap="none" normalizeH="0" baseline="0" dirty="0" smtClean="0">
              <a:ln>
                <a:noFill/>
              </a:ln>
              <a:solidFill>
                <a:srgbClr val="002060"/>
              </a:solidFill>
              <a:effectLst/>
              <a:latin typeface="Arial" pitchFamily="34" charset="0"/>
              <a:cs typeface="Arial" pitchFamily="34" charset="0"/>
            </a:endParaRPr>
          </a:p>
        </p:txBody>
      </p:sp>
      <p:sp>
        <p:nvSpPr>
          <p:cNvPr id="10" name="Rectangle 3"/>
          <p:cNvSpPr>
            <a:spLocks noChangeArrowheads="1"/>
          </p:cNvSpPr>
          <p:nvPr/>
        </p:nvSpPr>
        <p:spPr bwMode="auto">
          <a:xfrm>
            <a:off x="642910" y="5572140"/>
            <a:ext cx="707236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مارتین خور از محققان اقتصادی است که دیدگاه خود را در کتاب جهانی شدن و جنوب مطرح کرده است</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75105"/>
                                        </p:tgtEl>
                                        <p:attrNameLst>
                                          <p:attrName>style.visibility</p:attrName>
                                        </p:attrNameLst>
                                      </p:cBhvr>
                                      <p:to>
                                        <p:strVal val="visible"/>
                                      </p:to>
                                    </p:set>
                                    <p:animScale>
                                      <p:cBhvr>
                                        <p:cTn id="7" dur="1000" decel="50000" fill="hold">
                                          <p:stCondLst>
                                            <p:cond delay="0"/>
                                          </p:stCondLst>
                                        </p:cTn>
                                        <p:tgtEl>
                                          <p:spTgt spid="1751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5105"/>
                                        </p:tgtEl>
                                        <p:attrNameLst>
                                          <p:attrName>ppt_x</p:attrName>
                                          <p:attrName>ppt_y</p:attrName>
                                        </p:attrNameLst>
                                      </p:cBhvr>
                                    </p:animMotion>
                                    <p:animEffect transition="in" filter="fade">
                                      <p:cBhvr>
                                        <p:cTn id="9" dur="1000"/>
                                        <p:tgtEl>
                                          <p:spTgt spid="175105"/>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75106"/>
                                        </p:tgtEl>
                                        <p:attrNameLst>
                                          <p:attrName>style.visibility</p:attrName>
                                        </p:attrNameLst>
                                      </p:cBhvr>
                                      <p:to>
                                        <p:strVal val="visible"/>
                                      </p:to>
                                    </p:set>
                                    <p:animEffect transition="in" filter="fade">
                                      <p:cBhvr>
                                        <p:cTn id="14" dur="2000"/>
                                        <p:tgtEl>
                                          <p:spTgt spid="175106"/>
                                        </p:tgtEl>
                                      </p:cBhvr>
                                    </p:animEffect>
                                    <p:anim calcmode="lin" valueType="num">
                                      <p:cBhvr>
                                        <p:cTn id="15" dur="2000" fill="hold"/>
                                        <p:tgtEl>
                                          <p:spTgt spid="175106"/>
                                        </p:tgtEl>
                                        <p:attrNameLst>
                                          <p:attrName>ppt_x</p:attrName>
                                        </p:attrNameLst>
                                      </p:cBhvr>
                                      <p:tavLst>
                                        <p:tav tm="0">
                                          <p:val>
                                            <p:strVal val="#ppt_x"/>
                                          </p:val>
                                        </p:tav>
                                        <p:tav tm="100000">
                                          <p:val>
                                            <p:strVal val="#ppt_x"/>
                                          </p:val>
                                        </p:tav>
                                      </p:tavLst>
                                    </p:anim>
                                    <p:anim calcmode="lin" valueType="num">
                                      <p:cBhvr>
                                        <p:cTn id="16" dur="2000" fill="hold"/>
                                        <p:tgtEl>
                                          <p:spTgt spid="17510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75107"/>
                                        </p:tgtEl>
                                        <p:attrNameLst>
                                          <p:attrName>style.visibility</p:attrName>
                                        </p:attrNameLst>
                                      </p:cBhvr>
                                      <p:to>
                                        <p:strVal val="visible"/>
                                      </p:to>
                                    </p:set>
                                    <p:animEffect transition="in" filter="fade">
                                      <p:cBhvr>
                                        <p:cTn id="21" dur="1000"/>
                                        <p:tgtEl>
                                          <p:spTgt spid="175107"/>
                                        </p:tgtEl>
                                      </p:cBhvr>
                                    </p:animEffect>
                                    <p:anim calcmode="lin" valueType="num">
                                      <p:cBhvr>
                                        <p:cTn id="22" dur="1000" fill="hold"/>
                                        <p:tgtEl>
                                          <p:spTgt spid="175107"/>
                                        </p:tgtEl>
                                        <p:attrNameLst>
                                          <p:attrName>ppt_x</p:attrName>
                                        </p:attrNameLst>
                                      </p:cBhvr>
                                      <p:tavLst>
                                        <p:tav tm="0">
                                          <p:val>
                                            <p:strVal val="#ppt_x"/>
                                          </p:val>
                                        </p:tav>
                                        <p:tav tm="100000">
                                          <p:val>
                                            <p:strVal val="#ppt_x"/>
                                          </p:val>
                                        </p:tav>
                                      </p:tavLst>
                                    </p:anim>
                                    <p:anim calcmode="lin" valueType="num">
                                      <p:cBhvr>
                                        <p:cTn id="23" dur="1000" fill="hold"/>
                                        <p:tgtEl>
                                          <p:spTgt spid="17510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4"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from="(-#ppt_w/2)" to="(#ppt_x)" calcmode="lin" valueType="num">
                                      <p:cBhvr>
                                        <p:cTn id="28" dur="600" fill="hold">
                                          <p:stCondLst>
                                            <p:cond delay="0"/>
                                          </p:stCondLst>
                                        </p:cTn>
                                        <p:tgtEl>
                                          <p:spTgt spid="7"/>
                                        </p:tgtEl>
                                        <p:attrNameLst>
                                          <p:attrName>ppt_x</p:attrName>
                                        </p:attrNameLst>
                                      </p:cBhvr>
                                    </p:anim>
                                    <p:anim from="0" to="-1.0" calcmode="lin" valueType="num">
                                      <p:cBhvr>
                                        <p:cTn id="29" dur="200" decel="50000" autoRev="1" fill="hold">
                                          <p:stCondLst>
                                            <p:cond delay="600"/>
                                          </p:stCondLst>
                                        </p:cTn>
                                        <p:tgtEl>
                                          <p:spTgt spid="7"/>
                                        </p:tgtEl>
                                        <p:attrNameLst>
                                          <p:attrName>xshear</p:attrName>
                                        </p:attrNameLst>
                                      </p:cBhvr>
                                    </p:anim>
                                    <p:animScale>
                                      <p:cBhvr>
                                        <p:cTn id="30" dur="200" decel="100000" autoRev="1" fill="hold">
                                          <p:stCondLst>
                                            <p:cond delay="600"/>
                                          </p:stCondLst>
                                        </p:cTn>
                                        <p:tgtEl>
                                          <p:spTgt spid="7"/>
                                        </p:tgtEl>
                                      </p:cBhvr>
                                      <p:from x="100000" y="100000"/>
                                      <p:to x="80000" y="100000"/>
                                    </p:animScale>
                                    <p:anim by="(#ppt_h/3+#ppt_w*0.1)" calcmode="lin" valueType="num">
                                      <p:cBhvr additive="sum">
                                        <p:cTn id="31" dur="200" decel="100000" autoRev="1" fill="hold">
                                          <p:stCondLst>
                                            <p:cond delay="600"/>
                                          </p:stCondLst>
                                        </p:cTn>
                                        <p:tgtEl>
                                          <p:spTgt spid="7"/>
                                        </p:tgtEl>
                                        <p:attrNameLst>
                                          <p:attrName>ppt_x</p:attrName>
                                        </p:attrNameLst>
                                      </p:cBhvr>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anim calcmode="lin" valueType="num">
                                      <p:cBhvr>
                                        <p:cTn id="37" dur="2000" fill="hold"/>
                                        <p:tgtEl>
                                          <p:spTgt spid="8"/>
                                        </p:tgtEl>
                                        <p:attrNameLst>
                                          <p:attrName>ppt_x</p:attrName>
                                        </p:attrNameLst>
                                      </p:cBhvr>
                                      <p:tavLst>
                                        <p:tav tm="0">
                                          <p:val>
                                            <p:strVal val="#ppt_x"/>
                                          </p:val>
                                        </p:tav>
                                        <p:tav tm="100000">
                                          <p:val>
                                            <p:strVal val="#ppt_x"/>
                                          </p:val>
                                        </p:tav>
                                      </p:tavLst>
                                    </p:anim>
                                    <p:anim calcmode="lin" valueType="num">
                                      <p:cBhvr>
                                        <p:cTn id="38" dur="2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2"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Scale>
                                      <p:cBhvr>
                                        <p:cTn id="4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9"/>
                                        </p:tgtEl>
                                        <p:attrNameLst>
                                          <p:attrName>ppt_x</p:attrName>
                                          <p:attrName>ppt_y</p:attrName>
                                        </p:attrNameLst>
                                      </p:cBhvr>
                                    </p:animMotion>
                                    <p:animEffect transition="in" filter="fade">
                                      <p:cBhvr>
                                        <p:cTn id="45" dur="10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2000"/>
                                        <p:tgtEl>
                                          <p:spTgt spid="10"/>
                                        </p:tgtEl>
                                      </p:cBhvr>
                                    </p:animEffect>
                                    <p:anim calcmode="lin" valueType="num">
                                      <p:cBhvr>
                                        <p:cTn id="51" dur="2000" fill="hold"/>
                                        <p:tgtEl>
                                          <p:spTgt spid="10"/>
                                        </p:tgtEl>
                                        <p:attrNameLst>
                                          <p:attrName>ppt_x</p:attrName>
                                        </p:attrNameLst>
                                      </p:cBhvr>
                                      <p:tavLst>
                                        <p:tav tm="0">
                                          <p:val>
                                            <p:strVal val="#ppt_x"/>
                                          </p:val>
                                        </p:tav>
                                        <p:tav tm="100000">
                                          <p:val>
                                            <p:strVal val="#ppt_x"/>
                                          </p:val>
                                        </p:tav>
                                      </p:tavLst>
                                    </p:anim>
                                    <p:anim calcmode="lin" valueType="num">
                                      <p:cBhvr>
                                        <p:cTn id="52"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5" grpId="0"/>
      <p:bldP spid="175106" grpId="0"/>
      <p:bldP spid="175107"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12</a:t>
            </a:fld>
            <a:endParaRPr lang="en-US"/>
          </a:p>
        </p:txBody>
      </p:sp>
      <p:sp>
        <p:nvSpPr>
          <p:cNvPr id="180225" name="Rectangle 1"/>
          <p:cNvSpPr>
            <a:spLocks noChangeArrowheads="1"/>
          </p:cNvSpPr>
          <p:nvPr/>
        </p:nvSpPr>
        <p:spPr bwMode="auto">
          <a:xfrm>
            <a:off x="1142976" y="285728"/>
            <a:ext cx="77153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800" b="1" i="0" u="none" strike="noStrike" cap="none" normalizeH="0" baseline="0" dirty="0" smtClean="0">
                <a:ln>
                  <a:noFill/>
                </a:ln>
                <a:solidFill>
                  <a:srgbClr val="002060"/>
                </a:solidFill>
                <a:effectLst/>
                <a:latin typeface="Calibri" pitchFamily="34" charset="0"/>
                <a:ea typeface="Calibri" pitchFamily="34" charset="0"/>
                <a:cs typeface="B Nazanin" pitchFamily="2" charset="-78"/>
              </a:rPr>
              <a:t>از دیدگاه مارتین خور فرایند های نابرابری و با توزیع نابرابر در موارد زیر مورد ارزیابی قرار می دهد:</a:t>
            </a:r>
            <a:endParaRPr kumimoji="0" lang="fa-IR" sz="2800" b="0" i="0" u="none" strike="noStrike" cap="none" normalizeH="0" baseline="0" dirty="0" smtClean="0">
              <a:ln>
                <a:noFill/>
              </a:ln>
              <a:solidFill>
                <a:srgbClr val="002060"/>
              </a:solidFill>
              <a:effectLst/>
              <a:latin typeface="Arial" pitchFamily="34" charset="0"/>
              <a:cs typeface="B Nazanin" pitchFamily="2" charset="-78"/>
            </a:endParaRPr>
          </a:p>
        </p:txBody>
      </p:sp>
      <p:sp>
        <p:nvSpPr>
          <p:cNvPr id="180226" name="Rectangle 2"/>
          <p:cNvSpPr>
            <a:spLocks noChangeArrowheads="1"/>
          </p:cNvSpPr>
          <p:nvPr/>
        </p:nvSpPr>
        <p:spPr bwMode="auto">
          <a:xfrm>
            <a:off x="785786" y="1357298"/>
            <a:ext cx="792961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رشد و گسترش در تعداد محدودی از کشورهای فعال و پیشتاز</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 رشد متوسط و با نوسان در برخی از کشورهای که میکوشند خود را در چارچوب جهانی شدن-آزاد سازی همساز و منطق نمایید</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180227" name="Rectangle 3"/>
          <p:cNvSpPr>
            <a:spLocks noChangeArrowheads="1"/>
          </p:cNvSpPr>
          <p:nvPr/>
        </p:nvSpPr>
        <p:spPr bwMode="auto">
          <a:xfrm>
            <a:off x="714348" y="3071810"/>
            <a:ext cx="7643866"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تجربه حاشیههای شدن و اضمحلال کشورهای که قادر به خروج از مشکلات واقعی مثل قیمت پایین کالاهای اولیه و بحران بدهی ها نیستند و از تحمل مشکلات آزاد سازی و کسب منافع از فرصت های صادراتی ناتوان هستند.</a:t>
            </a:r>
            <a:endParaRPr kumimoji="0" lang="fa-IR" b="0" i="0" u="none" strike="noStrike" cap="none" normalizeH="0" baseline="0" dirty="0" smtClean="0">
              <a:ln>
                <a:noFill/>
              </a:ln>
              <a:solidFill>
                <a:srgbClr val="00B050"/>
              </a:solidFill>
              <a:effectLst/>
              <a:latin typeface="Arial" pitchFamily="34" charset="0"/>
              <a:cs typeface="Titr" pitchFamily="2" charset="-78"/>
            </a:endParaRPr>
          </a:p>
        </p:txBody>
      </p:sp>
      <p:sp>
        <p:nvSpPr>
          <p:cNvPr id="7"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8" name="Rectangle 1"/>
          <p:cNvSpPr>
            <a:spLocks noChangeArrowheads="1"/>
          </p:cNvSpPr>
          <p:nvPr/>
        </p:nvSpPr>
        <p:spPr bwMode="auto">
          <a:xfrm>
            <a:off x="7072298" y="4214818"/>
            <a:ext cx="207170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32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سمیر امین</a:t>
            </a:r>
            <a:endParaRPr kumimoji="0" lang="fa-IR" sz="3200" b="0" i="0" u="none" strike="noStrike" cap="none" normalizeH="0" baseline="0" dirty="0" smtClean="0">
              <a:ln>
                <a:noFill/>
              </a:ln>
              <a:solidFill>
                <a:srgbClr val="002060"/>
              </a:solidFill>
              <a:effectLst/>
              <a:latin typeface="Arial" pitchFamily="34" charset="0"/>
              <a:cs typeface="Arial" pitchFamily="34" charset="0"/>
            </a:endParaRPr>
          </a:p>
        </p:txBody>
      </p:sp>
      <p:sp>
        <p:nvSpPr>
          <p:cNvPr id="9" name="Rectangle 2"/>
          <p:cNvSpPr>
            <a:spLocks noChangeArrowheads="1"/>
          </p:cNvSpPr>
          <p:nvPr/>
        </p:nvSpPr>
        <p:spPr bwMode="auto">
          <a:xfrm>
            <a:off x="571472" y="4857760"/>
            <a:ext cx="750095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نظریه پرداز مارکسیست،جهانی شدن را نتیجه گسترش نظام سرمایه داری می داند به عقیده او تاریخ از عهد باستان تا کنون با توسعه ی نابرابر مناطق گوناگون مشخص می شده است</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80225"/>
                                        </p:tgtEl>
                                        <p:attrNameLst>
                                          <p:attrName>style.visibility</p:attrName>
                                        </p:attrNameLst>
                                      </p:cBhvr>
                                      <p:to>
                                        <p:strVal val="visible"/>
                                      </p:to>
                                    </p:set>
                                    <p:anim calcmode="lin" valueType="num">
                                      <p:cBhvr>
                                        <p:cTn id="7" dur="1000" fill="hold"/>
                                        <p:tgtEl>
                                          <p:spTgt spid="180225"/>
                                        </p:tgtEl>
                                        <p:attrNameLst>
                                          <p:attrName>ppt_w</p:attrName>
                                        </p:attrNameLst>
                                      </p:cBhvr>
                                      <p:tavLst>
                                        <p:tav tm="0">
                                          <p:val>
                                            <p:fltVal val="0"/>
                                          </p:val>
                                        </p:tav>
                                        <p:tav tm="100000">
                                          <p:val>
                                            <p:strVal val="#ppt_w"/>
                                          </p:val>
                                        </p:tav>
                                      </p:tavLst>
                                    </p:anim>
                                    <p:anim calcmode="lin" valueType="num">
                                      <p:cBhvr>
                                        <p:cTn id="8" dur="1000" fill="hold"/>
                                        <p:tgtEl>
                                          <p:spTgt spid="180225"/>
                                        </p:tgtEl>
                                        <p:attrNameLst>
                                          <p:attrName>ppt_h</p:attrName>
                                        </p:attrNameLst>
                                      </p:cBhvr>
                                      <p:tavLst>
                                        <p:tav tm="0">
                                          <p:val>
                                            <p:fltVal val="0"/>
                                          </p:val>
                                        </p:tav>
                                        <p:tav tm="100000">
                                          <p:val>
                                            <p:strVal val="#ppt_h"/>
                                          </p:val>
                                        </p:tav>
                                      </p:tavLst>
                                    </p:anim>
                                    <p:anim calcmode="lin" valueType="num">
                                      <p:cBhvr>
                                        <p:cTn id="9" dur="1000" fill="hold"/>
                                        <p:tgtEl>
                                          <p:spTgt spid="18022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022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180226"/>
                                        </p:tgtEl>
                                        <p:attrNameLst>
                                          <p:attrName>style.visibility</p:attrName>
                                        </p:attrNameLst>
                                      </p:cBhvr>
                                      <p:to>
                                        <p:strVal val="visible"/>
                                      </p:to>
                                    </p:set>
                                    <p:anim from="(-#ppt_w/2)" to="(#ppt_x)" calcmode="lin" valueType="num">
                                      <p:cBhvr>
                                        <p:cTn id="15" dur="1800" fill="hold">
                                          <p:stCondLst>
                                            <p:cond delay="0"/>
                                          </p:stCondLst>
                                        </p:cTn>
                                        <p:tgtEl>
                                          <p:spTgt spid="180226"/>
                                        </p:tgtEl>
                                        <p:attrNameLst>
                                          <p:attrName>ppt_x</p:attrName>
                                        </p:attrNameLst>
                                      </p:cBhvr>
                                    </p:anim>
                                    <p:anim from="0" to="-1.0" calcmode="lin" valueType="num">
                                      <p:cBhvr>
                                        <p:cTn id="16" dur="600" decel="50000" autoRev="1" fill="hold">
                                          <p:stCondLst>
                                            <p:cond delay="1800"/>
                                          </p:stCondLst>
                                        </p:cTn>
                                        <p:tgtEl>
                                          <p:spTgt spid="180226"/>
                                        </p:tgtEl>
                                        <p:attrNameLst>
                                          <p:attrName>xshear</p:attrName>
                                        </p:attrNameLst>
                                      </p:cBhvr>
                                    </p:anim>
                                    <p:animScale>
                                      <p:cBhvr>
                                        <p:cTn id="17" dur="600" decel="100000" autoRev="1" fill="hold">
                                          <p:stCondLst>
                                            <p:cond delay="1800"/>
                                          </p:stCondLst>
                                        </p:cTn>
                                        <p:tgtEl>
                                          <p:spTgt spid="180226"/>
                                        </p:tgtEl>
                                      </p:cBhvr>
                                      <p:from x="100000" y="100000"/>
                                      <p:to x="80000" y="100000"/>
                                    </p:animScale>
                                    <p:anim by="(#ppt_h/3+#ppt_w*0.1)" calcmode="lin" valueType="num">
                                      <p:cBhvr additive="sum">
                                        <p:cTn id="18" dur="600" decel="100000" autoRev="1" fill="hold">
                                          <p:stCondLst>
                                            <p:cond delay="1800"/>
                                          </p:stCondLst>
                                        </p:cTn>
                                        <p:tgtEl>
                                          <p:spTgt spid="180226"/>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180227"/>
                                        </p:tgtEl>
                                        <p:attrNameLst>
                                          <p:attrName>style.visibility</p:attrName>
                                        </p:attrNameLst>
                                      </p:cBhvr>
                                      <p:to>
                                        <p:strVal val="visible"/>
                                      </p:to>
                                    </p:set>
                                    <p:anim from="(-#ppt_w/2)" to="(#ppt_x)" calcmode="lin" valueType="num">
                                      <p:cBhvr>
                                        <p:cTn id="23" dur="1800" fill="hold">
                                          <p:stCondLst>
                                            <p:cond delay="0"/>
                                          </p:stCondLst>
                                        </p:cTn>
                                        <p:tgtEl>
                                          <p:spTgt spid="180227"/>
                                        </p:tgtEl>
                                        <p:attrNameLst>
                                          <p:attrName>ppt_x</p:attrName>
                                        </p:attrNameLst>
                                      </p:cBhvr>
                                    </p:anim>
                                    <p:anim from="0" to="-1.0" calcmode="lin" valueType="num">
                                      <p:cBhvr>
                                        <p:cTn id="24" dur="600" decel="50000" autoRev="1" fill="hold">
                                          <p:stCondLst>
                                            <p:cond delay="1800"/>
                                          </p:stCondLst>
                                        </p:cTn>
                                        <p:tgtEl>
                                          <p:spTgt spid="180227"/>
                                        </p:tgtEl>
                                        <p:attrNameLst>
                                          <p:attrName>xshear</p:attrName>
                                        </p:attrNameLst>
                                      </p:cBhvr>
                                    </p:anim>
                                    <p:animScale>
                                      <p:cBhvr>
                                        <p:cTn id="25" dur="600" decel="100000" autoRev="1" fill="hold">
                                          <p:stCondLst>
                                            <p:cond delay="1800"/>
                                          </p:stCondLst>
                                        </p:cTn>
                                        <p:tgtEl>
                                          <p:spTgt spid="180227"/>
                                        </p:tgtEl>
                                      </p:cBhvr>
                                      <p:from x="100000" y="100000"/>
                                      <p:to x="80000" y="100000"/>
                                    </p:animScale>
                                    <p:anim by="(#ppt_h/3+#ppt_w*0.1)" calcmode="lin" valueType="num">
                                      <p:cBhvr additive="sum">
                                        <p:cTn id="26" dur="600" decel="100000" autoRev="1" fill="hold">
                                          <p:stCondLst>
                                            <p:cond delay="1800"/>
                                          </p:stCondLst>
                                        </p:cTn>
                                        <p:tgtEl>
                                          <p:spTgt spid="180227"/>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Scale>
                                      <p:cBhvr>
                                        <p:cTn id="3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8"/>
                                        </p:tgtEl>
                                        <p:attrNameLst>
                                          <p:attrName>ppt_x</p:attrName>
                                          <p:attrName>ppt_y</p:attrName>
                                        </p:attrNameLst>
                                      </p:cBhvr>
                                    </p:animMotion>
                                    <p:animEffect transition="in" filter="fade">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2000"/>
                                        <p:tgtEl>
                                          <p:spTgt spid="9"/>
                                        </p:tgtEl>
                                      </p:cBhvr>
                                    </p:animEffect>
                                    <p:anim calcmode="lin" valueType="num">
                                      <p:cBhvr>
                                        <p:cTn id="39" dur="2000" fill="hold"/>
                                        <p:tgtEl>
                                          <p:spTgt spid="9"/>
                                        </p:tgtEl>
                                        <p:attrNameLst>
                                          <p:attrName>ppt_x</p:attrName>
                                        </p:attrNameLst>
                                      </p:cBhvr>
                                      <p:tavLst>
                                        <p:tav tm="0">
                                          <p:val>
                                            <p:strVal val="#ppt_x"/>
                                          </p:val>
                                        </p:tav>
                                        <p:tav tm="100000">
                                          <p:val>
                                            <p:strVal val="#ppt_x"/>
                                          </p:val>
                                        </p:tav>
                                      </p:tavLst>
                                    </p:anim>
                                    <p:anim calcmode="lin" valueType="num">
                                      <p:cBhvr>
                                        <p:cTn id="40"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5" grpId="0"/>
      <p:bldP spid="180226" grpId="0"/>
      <p:bldP spid="18022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13</a:t>
            </a:fld>
            <a:endParaRPr lang="en-US"/>
          </a:p>
        </p:txBody>
      </p:sp>
      <p:sp>
        <p:nvSpPr>
          <p:cNvPr id="185345" name="Rectangle 1"/>
          <p:cNvSpPr>
            <a:spLocks noChangeArrowheads="1"/>
          </p:cNvSpPr>
          <p:nvPr/>
        </p:nvSpPr>
        <p:spPr bwMode="auto">
          <a:xfrm>
            <a:off x="1683303" y="0"/>
            <a:ext cx="7460697"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از دید سمیر امین کشورهای مرکز از 5 انحصار در دوره جهانی شدن بهره می برند:</a:t>
            </a:r>
            <a:endParaRPr kumimoji="0" lang="fa-I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85346" name="Rectangle 2"/>
          <p:cNvSpPr>
            <a:spLocks noChangeArrowheads="1"/>
          </p:cNvSpPr>
          <p:nvPr/>
        </p:nvSpPr>
        <p:spPr bwMode="auto">
          <a:xfrm>
            <a:off x="1142976" y="500042"/>
            <a:ext cx="7643834"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1-انحصار تکنولوژی،که مستلزم هزینه هنگفتی است که تنها یک کشور بزرگ  و ثروتمند می تواند از عهده آن براید</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sz="2400" b="1" dirty="0" smtClean="0">
                <a:solidFill>
                  <a:srgbClr val="00B050"/>
                </a:solidFill>
                <a:latin typeface="Calibri" pitchFamily="34" charset="0"/>
                <a:ea typeface="Calibri" pitchFamily="34" charset="0"/>
                <a:cs typeface="Titr" pitchFamily="2" charset="-78"/>
              </a:rPr>
              <a:t>    2</a:t>
            </a:r>
            <a:r>
              <a:rPr kumimoji="0" lang="fa-IR" sz="24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-کنترل مالی بازارهای مالی سراسر جهان</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sz="2400" b="1" dirty="0" smtClean="0">
                <a:solidFill>
                  <a:srgbClr val="00B050"/>
                </a:solidFill>
                <a:latin typeface="Calibri" pitchFamily="34" charset="0"/>
                <a:ea typeface="Calibri" pitchFamily="34" charset="0"/>
                <a:cs typeface="Titr" pitchFamily="2" charset="-78"/>
              </a:rPr>
              <a:t>        3</a:t>
            </a:r>
            <a:r>
              <a:rPr kumimoji="0" lang="fa-IR" sz="24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-دسترسی انحصاری به منابع طبعیی کره ای زمین</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sz="2400" b="1" dirty="0" smtClean="0">
                <a:solidFill>
                  <a:srgbClr val="00B050"/>
                </a:solidFill>
                <a:latin typeface="Calibri" pitchFamily="34" charset="0"/>
                <a:ea typeface="Calibri" pitchFamily="34" charset="0"/>
                <a:cs typeface="Titr" pitchFamily="2" charset="-78"/>
              </a:rPr>
              <a:t>             4</a:t>
            </a:r>
            <a:r>
              <a:rPr kumimoji="0" lang="fa-IR" sz="24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انحصارات رسانه ای و ارتباطی که موجب یک شکل شدن فرهنگ می شود</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400" b="1" i="0" u="none" strike="noStrike" cap="none" normalizeH="0" dirty="0" smtClean="0">
                <a:ln>
                  <a:noFill/>
                </a:ln>
                <a:solidFill>
                  <a:srgbClr val="00B050"/>
                </a:solidFill>
                <a:effectLst/>
                <a:latin typeface="Calibri" pitchFamily="34" charset="0"/>
                <a:ea typeface="Calibri" pitchFamily="34" charset="0"/>
                <a:cs typeface="Titr" pitchFamily="2" charset="-78"/>
              </a:rPr>
              <a:t>                 5</a:t>
            </a:r>
            <a:r>
              <a:rPr kumimoji="0" lang="fa-IR" sz="24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انحصار بر سلاح کشتار جمعی</a:t>
            </a:r>
            <a:endParaRPr kumimoji="0" lang="fa-IR" sz="2400" b="0" i="0" u="none" strike="noStrike" cap="none" normalizeH="0" baseline="0" dirty="0" smtClean="0">
              <a:ln>
                <a:noFill/>
              </a:ln>
              <a:solidFill>
                <a:srgbClr val="00B050"/>
              </a:solidFill>
              <a:effectLst/>
              <a:latin typeface="Arial" pitchFamily="34" charset="0"/>
              <a:cs typeface="Titr" pitchFamily="2" charset="-78"/>
            </a:endParaRPr>
          </a:p>
        </p:txBody>
      </p:sp>
      <p:sp>
        <p:nvSpPr>
          <p:cNvPr id="6"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iterate type="lt">
                                    <p:tmPct val="0"/>
                                  </p:iterate>
                                  <p:childTnLst>
                                    <p:set>
                                      <p:cBhvr>
                                        <p:cTn id="6" dur="1" fill="hold">
                                          <p:stCondLst>
                                            <p:cond delay="0"/>
                                          </p:stCondLst>
                                        </p:cTn>
                                        <p:tgtEl>
                                          <p:spTgt spid="185345"/>
                                        </p:tgtEl>
                                        <p:attrNameLst>
                                          <p:attrName>style.visibility</p:attrName>
                                        </p:attrNameLst>
                                      </p:cBhvr>
                                      <p:to>
                                        <p:strVal val="visible"/>
                                      </p:to>
                                    </p:set>
                                    <p:anim calcmode="lin" valueType="num">
                                      <p:cBhvr>
                                        <p:cTn id="7" dur="2000" fill="hold"/>
                                        <p:tgtEl>
                                          <p:spTgt spid="185345"/>
                                        </p:tgtEl>
                                        <p:attrNameLst>
                                          <p:attrName>ppt_w</p:attrName>
                                        </p:attrNameLst>
                                      </p:cBhvr>
                                      <p:tavLst>
                                        <p:tav tm="0">
                                          <p:val>
                                            <p:strVal val="#ppt_w*0.05"/>
                                          </p:val>
                                        </p:tav>
                                        <p:tav tm="100000">
                                          <p:val>
                                            <p:strVal val="#ppt_w"/>
                                          </p:val>
                                        </p:tav>
                                      </p:tavLst>
                                    </p:anim>
                                    <p:anim calcmode="lin" valueType="num">
                                      <p:cBhvr>
                                        <p:cTn id="8" dur="2000" fill="hold"/>
                                        <p:tgtEl>
                                          <p:spTgt spid="185345"/>
                                        </p:tgtEl>
                                        <p:attrNameLst>
                                          <p:attrName>ppt_h</p:attrName>
                                        </p:attrNameLst>
                                      </p:cBhvr>
                                      <p:tavLst>
                                        <p:tav tm="0">
                                          <p:val>
                                            <p:strVal val="#ppt_h"/>
                                          </p:val>
                                        </p:tav>
                                        <p:tav tm="100000">
                                          <p:val>
                                            <p:strVal val="#ppt_h"/>
                                          </p:val>
                                        </p:tav>
                                      </p:tavLst>
                                    </p:anim>
                                    <p:anim calcmode="lin" valueType="num">
                                      <p:cBhvr>
                                        <p:cTn id="9" dur="2000" fill="hold"/>
                                        <p:tgtEl>
                                          <p:spTgt spid="185345"/>
                                        </p:tgtEl>
                                        <p:attrNameLst>
                                          <p:attrName>ppt_x</p:attrName>
                                        </p:attrNameLst>
                                      </p:cBhvr>
                                      <p:tavLst>
                                        <p:tav tm="0">
                                          <p:val>
                                            <p:strVal val="#ppt_x-.2"/>
                                          </p:val>
                                        </p:tav>
                                        <p:tav tm="100000">
                                          <p:val>
                                            <p:strVal val="#ppt_x"/>
                                          </p:val>
                                        </p:tav>
                                      </p:tavLst>
                                    </p:anim>
                                    <p:anim calcmode="lin" valueType="num">
                                      <p:cBhvr>
                                        <p:cTn id="10" dur="2000" fill="hold"/>
                                        <p:tgtEl>
                                          <p:spTgt spid="185345"/>
                                        </p:tgtEl>
                                        <p:attrNameLst>
                                          <p:attrName>ppt_y</p:attrName>
                                        </p:attrNameLst>
                                      </p:cBhvr>
                                      <p:tavLst>
                                        <p:tav tm="0">
                                          <p:val>
                                            <p:strVal val="#ppt_y"/>
                                          </p:val>
                                        </p:tav>
                                        <p:tav tm="100000">
                                          <p:val>
                                            <p:strVal val="#ppt_y"/>
                                          </p:val>
                                        </p:tav>
                                      </p:tavLst>
                                    </p:anim>
                                    <p:animEffect transition="in" filter="fade">
                                      <p:cBhvr>
                                        <p:cTn id="11" dur="2000"/>
                                        <p:tgtEl>
                                          <p:spTgt spid="185345"/>
                                        </p:tgtEl>
                                      </p:cBhvr>
                                    </p:animEffect>
                                  </p:childTnLst>
                                </p:cTn>
                              </p:par>
                            </p:childTnLst>
                          </p:cTn>
                        </p:par>
                      </p:childTnLst>
                    </p:cTn>
                  </p:par>
                  <p:par>
                    <p:cTn id="12" fill="hold">
                      <p:stCondLst>
                        <p:cond delay="indefinite"/>
                      </p:stCondLst>
                      <p:childTnLst>
                        <p:par>
                          <p:cTn id="13" fill="hold">
                            <p:stCondLst>
                              <p:cond delay="0"/>
                            </p:stCondLst>
                            <p:childTnLst>
                              <p:par>
                                <p:cTn id="14" presetID="37" presetClass="entr" presetSubtype="0" fill="hold" grpId="0" nodeType="clickEffect">
                                  <p:stCondLst>
                                    <p:cond delay="0"/>
                                  </p:stCondLst>
                                  <p:childTnLst>
                                    <p:set>
                                      <p:cBhvr>
                                        <p:cTn id="15" dur="1" fill="hold">
                                          <p:stCondLst>
                                            <p:cond delay="0"/>
                                          </p:stCondLst>
                                        </p:cTn>
                                        <p:tgtEl>
                                          <p:spTgt spid="185346"/>
                                        </p:tgtEl>
                                        <p:attrNameLst>
                                          <p:attrName>style.visibility</p:attrName>
                                        </p:attrNameLst>
                                      </p:cBhvr>
                                      <p:to>
                                        <p:strVal val="visible"/>
                                      </p:to>
                                    </p:set>
                                    <p:animEffect transition="in" filter="fade">
                                      <p:cBhvr>
                                        <p:cTn id="16" dur="3000"/>
                                        <p:tgtEl>
                                          <p:spTgt spid="185346"/>
                                        </p:tgtEl>
                                      </p:cBhvr>
                                    </p:animEffect>
                                    <p:anim calcmode="lin" valueType="num">
                                      <p:cBhvr>
                                        <p:cTn id="17" dur="3000" fill="hold"/>
                                        <p:tgtEl>
                                          <p:spTgt spid="185346"/>
                                        </p:tgtEl>
                                        <p:attrNameLst>
                                          <p:attrName>ppt_x</p:attrName>
                                        </p:attrNameLst>
                                      </p:cBhvr>
                                      <p:tavLst>
                                        <p:tav tm="0">
                                          <p:val>
                                            <p:strVal val="#ppt_x"/>
                                          </p:val>
                                        </p:tav>
                                        <p:tav tm="100000">
                                          <p:val>
                                            <p:strVal val="#ppt_x"/>
                                          </p:val>
                                        </p:tav>
                                      </p:tavLst>
                                    </p:anim>
                                    <p:anim calcmode="lin" valueType="num">
                                      <p:cBhvr>
                                        <p:cTn id="18" dur="2700" decel="100000" fill="hold"/>
                                        <p:tgtEl>
                                          <p:spTgt spid="185346"/>
                                        </p:tgtEl>
                                        <p:attrNameLst>
                                          <p:attrName>ppt_y</p:attrName>
                                        </p:attrNameLst>
                                      </p:cBhvr>
                                      <p:tavLst>
                                        <p:tav tm="0">
                                          <p:val>
                                            <p:strVal val="#ppt_y+1"/>
                                          </p:val>
                                        </p:tav>
                                        <p:tav tm="100000">
                                          <p:val>
                                            <p:strVal val="#ppt_y-.03"/>
                                          </p:val>
                                        </p:tav>
                                      </p:tavLst>
                                    </p:anim>
                                    <p:anim calcmode="lin" valueType="num">
                                      <p:cBhvr>
                                        <p:cTn id="19" dur="300" accel="100000" fill="hold">
                                          <p:stCondLst>
                                            <p:cond delay="2700"/>
                                          </p:stCondLst>
                                        </p:cTn>
                                        <p:tgtEl>
                                          <p:spTgt spid="18534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5" grpId="0"/>
      <p:bldP spid="18534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14</a:t>
            </a:fld>
            <a:endParaRPr lang="en-US"/>
          </a:p>
        </p:txBody>
      </p:sp>
      <p:sp>
        <p:nvSpPr>
          <p:cNvPr id="186369" name="Rectangle 1"/>
          <p:cNvSpPr>
            <a:spLocks noChangeArrowheads="1"/>
          </p:cNvSpPr>
          <p:nvPr/>
        </p:nvSpPr>
        <p:spPr bwMode="auto">
          <a:xfrm>
            <a:off x="1428728" y="357166"/>
            <a:ext cx="507209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استراتیژیک آمریکا برای سلطه بر جهان</a:t>
            </a:r>
            <a:endParaRPr kumimoji="0" lang="fa-IR" sz="2400" b="0" i="0" u="none" strike="noStrike" cap="none" normalizeH="0" baseline="0" dirty="0" smtClean="0">
              <a:ln>
                <a:noFill/>
              </a:ln>
              <a:solidFill>
                <a:srgbClr val="002060"/>
              </a:solidFill>
              <a:effectLst/>
              <a:latin typeface="Arial" pitchFamily="34" charset="0"/>
              <a:cs typeface="Titr" pitchFamily="2" charset="-78"/>
            </a:endParaRPr>
          </a:p>
        </p:txBody>
      </p:sp>
      <p:sp>
        <p:nvSpPr>
          <p:cNvPr id="186370" name="Rectangle 2"/>
          <p:cNvSpPr>
            <a:spLocks noChangeArrowheads="1"/>
          </p:cNvSpPr>
          <p:nvPr/>
        </p:nvSpPr>
        <p:spPr bwMode="auto">
          <a:xfrm>
            <a:off x="1500166" y="1428736"/>
            <a:ext cx="7000956"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1-بی اثر کردن و به تبعیت واداشتن شرکای دیگر مثلث(ژاپن،اروپا)</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sz="2000" b="1" dirty="0" smtClean="0">
                <a:solidFill>
                  <a:srgbClr val="00B050"/>
                </a:solidFill>
                <a:latin typeface="Calibri" pitchFamily="34" charset="0"/>
                <a:ea typeface="Calibri" pitchFamily="34" charset="0"/>
                <a:cs typeface="Titr" pitchFamily="2" charset="-78"/>
              </a:rPr>
              <a:t>    2 </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برقراری ناتوان کردن ناتو</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sz="2000" b="1" dirty="0" smtClean="0">
                <a:solidFill>
                  <a:srgbClr val="00B050"/>
                </a:solidFill>
                <a:latin typeface="Calibri" pitchFamily="34" charset="0"/>
                <a:ea typeface="Calibri" pitchFamily="34" charset="0"/>
                <a:cs typeface="Titr" pitchFamily="2" charset="-78"/>
              </a:rPr>
              <a:t>        3 </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اعمال نفوذ بلامعارض در خاورمیانه و آسیای مرکزی (به ویژه منافع نفتی آن)</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sz="2000" b="1" dirty="0" smtClean="0">
                <a:solidFill>
                  <a:srgbClr val="00B050"/>
                </a:solidFill>
                <a:latin typeface="Calibri" pitchFamily="34" charset="0"/>
                <a:ea typeface="Calibri" pitchFamily="34" charset="0"/>
                <a:cs typeface="Titr" pitchFamily="2" charset="-78"/>
              </a:rPr>
              <a:t>             4- </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مضمحل ساختن تدریجی و برنامه ریزی شده ی چین، حصول اطمینان از تبعیت سایر ملل بزرگ(آمریکای لاتین و هند)وجلوگیری از تشکیل بلوکهی منطقه ای</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dirty="0" smtClean="0">
                <a:ln>
                  <a:noFill/>
                </a:ln>
                <a:solidFill>
                  <a:srgbClr val="00B050"/>
                </a:solidFill>
                <a:effectLst/>
                <a:latin typeface="Calibri" pitchFamily="34" charset="0"/>
                <a:ea typeface="Calibri" pitchFamily="34" charset="0"/>
                <a:cs typeface="Titr" pitchFamily="2" charset="-78"/>
              </a:rPr>
              <a:t>                   5</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به حاشیه راندن آن مناطقی از جنوب که هیچ گونه منافعیو علایق استراتیژیک در آن وجود ندارد</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6"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86369">
                                            <p:txEl>
                                              <p:pRg st="0" end="0"/>
                                            </p:txEl>
                                          </p:spTgt>
                                        </p:tgtEl>
                                        <p:attrNameLst>
                                          <p:attrName>style.visibility</p:attrName>
                                        </p:attrNameLst>
                                      </p:cBhvr>
                                      <p:to>
                                        <p:strVal val="visible"/>
                                      </p:to>
                                    </p:set>
                                    <p:anim calcmode="lin" valueType="num">
                                      <p:cBhvr>
                                        <p:cTn id="7" dur="500" decel="50000" fill="hold">
                                          <p:stCondLst>
                                            <p:cond delay="0"/>
                                          </p:stCondLst>
                                        </p:cTn>
                                        <p:tgtEl>
                                          <p:spTgt spid="186369">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86369">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86369">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86369">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86369">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86369">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86369">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8636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grpId="0" nodeType="clickEffect">
                                  <p:stCondLst>
                                    <p:cond delay="0"/>
                                  </p:stCondLst>
                                  <p:childTnLst>
                                    <p:set>
                                      <p:cBhvr>
                                        <p:cTn id="18" dur="1" fill="hold">
                                          <p:stCondLst>
                                            <p:cond delay="0"/>
                                          </p:stCondLst>
                                        </p:cTn>
                                        <p:tgtEl>
                                          <p:spTgt spid="186370"/>
                                        </p:tgtEl>
                                        <p:attrNameLst>
                                          <p:attrName>style.visibility</p:attrName>
                                        </p:attrNameLst>
                                      </p:cBhvr>
                                      <p:to>
                                        <p:strVal val="visible"/>
                                      </p:to>
                                    </p:set>
                                    <p:animEffect transition="in" filter="fade">
                                      <p:cBhvr>
                                        <p:cTn id="19" dur="3000"/>
                                        <p:tgtEl>
                                          <p:spTgt spid="186370"/>
                                        </p:tgtEl>
                                      </p:cBhvr>
                                    </p:animEffect>
                                    <p:anim calcmode="lin" valueType="num">
                                      <p:cBhvr>
                                        <p:cTn id="20" dur="3000" fill="hold"/>
                                        <p:tgtEl>
                                          <p:spTgt spid="186370"/>
                                        </p:tgtEl>
                                        <p:attrNameLst>
                                          <p:attrName>ppt_x</p:attrName>
                                        </p:attrNameLst>
                                      </p:cBhvr>
                                      <p:tavLst>
                                        <p:tav tm="0">
                                          <p:val>
                                            <p:strVal val="#ppt_x"/>
                                          </p:val>
                                        </p:tav>
                                        <p:tav tm="100000">
                                          <p:val>
                                            <p:strVal val="#ppt_x"/>
                                          </p:val>
                                        </p:tav>
                                      </p:tavLst>
                                    </p:anim>
                                    <p:anim calcmode="lin" valueType="num">
                                      <p:cBhvr>
                                        <p:cTn id="21" dur="2700" decel="100000" fill="hold"/>
                                        <p:tgtEl>
                                          <p:spTgt spid="186370"/>
                                        </p:tgtEl>
                                        <p:attrNameLst>
                                          <p:attrName>ppt_y</p:attrName>
                                        </p:attrNameLst>
                                      </p:cBhvr>
                                      <p:tavLst>
                                        <p:tav tm="0">
                                          <p:val>
                                            <p:strVal val="#ppt_y+1"/>
                                          </p:val>
                                        </p:tav>
                                        <p:tav tm="100000">
                                          <p:val>
                                            <p:strVal val="#ppt_y-.03"/>
                                          </p:val>
                                        </p:tav>
                                      </p:tavLst>
                                    </p:anim>
                                    <p:anim calcmode="lin" valueType="num">
                                      <p:cBhvr>
                                        <p:cTn id="22" dur="300" accel="100000" fill="hold">
                                          <p:stCondLst>
                                            <p:cond delay="2700"/>
                                          </p:stCondLst>
                                        </p:cTn>
                                        <p:tgtEl>
                                          <p:spTgt spid="18637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15</a:t>
            </a:fld>
            <a:endParaRPr lang="en-US"/>
          </a:p>
        </p:txBody>
      </p:sp>
      <p:sp>
        <p:nvSpPr>
          <p:cNvPr id="188417" name="Rectangle 1"/>
          <p:cNvSpPr>
            <a:spLocks noChangeArrowheads="1"/>
          </p:cNvSpPr>
          <p:nvPr/>
        </p:nvSpPr>
        <p:spPr bwMode="auto">
          <a:xfrm>
            <a:off x="2214546" y="357166"/>
            <a:ext cx="307180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8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ابعاد جهانی شدن</a:t>
            </a:r>
            <a:endParaRPr kumimoji="0" lang="fa-IR" sz="2800" b="0" i="0" u="none" strike="noStrike" cap="none" normalizeH="0" baseline="0" dirty="0" smtClean="0">
              <a:ln>
                <a:noFill/>
              </a:ln>
              <a:solidFill>
                <a:srgbClr val="002060"/>
              </a:solidFill>
              <a:effectLst/>
              <a:latin typeface="Arial" pitchFamily="34" charset="0"/>
              <a:cs typeface="Arial" pitchFamily="34" charset="0"/>
            </a:endParaRPr>
          </a:p>
        </p:txBody>
      </p:sp>
      <p:sp>
        <p:nvSpPr>
          <p:cNvPr id="188418" name="Rectangle 2"/>
          <p:cNvSpPr>
            <a:spLocks noChangeArrowheads="1"/>
          </p:cNvSpPr>
          <p:nvPr/>
        </p:nvSpPr>
        <p:spPr bwMode="auto">
          <a:xfrm>
            <a:off x="4429124" y="2143116"/>
            <a:ext cx="3331361"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kumimoji="0" lang="fa-IR" sz="3200" b="1" i="0" u="none" strike="noStrike" cap="none" normalizeH="0" baseline="0" dirty="0" smtClean="0">
                <a:ln>
                  <a:noFill/>
                </a:ln>
                <a:solidFill>
                  <a:srgbClr val="00B0F0"/>
                </a:solidFill>
                <a:effectLst/>
                <a:latin typeface="Calibri" pitchFamily="34" charset="0"/>
                <a:ea typeface="Calibri" pitchFamily="34" charset="0"/>
                <a:cs typeface="B Nazanin" pitchFamily="2" charset="-78"/>
              </a:rPr>
              <a:t>1- جهانی شدن اقتصاد</a:t>
            </a:r>
            <a:endParaRPr kumimoji="0" lang="fa-IR" sz="3200" b="0" i="0" u="none" strike="noStrike" cap="none" normalizeH="0" baseline="0" dirty="0" smtClean="0">
              <a:ln>
                <a:noFill/>
              </a:ln>
              <a:solidFill>
                <a:srgbClr val="00B0F0"/>
              </a:solidFill>
              <a:effectLst/>
              <a:latin typeface="Arial" pitchFamily="34" charset="0"/>
              <a:cs typeface="B Nazanin" pitchFamily="2" charset="-78"/>
            </a:endParaRPr>
          </a:p>
        </p:txBody>
      </p:sp>
      <p:sp>
        <p:nvSpPr>
          <p:cNvPr id="6" name="Rectangle 5"/>
          <p:cNvSpPr/>
          <p:nvPr/>
        </p:nvSpPr>
        <p:spPr>
          <a:xfrm>
            <a:off x="3733469" y="3244334"/>
            <a:ext cx="3555782" cy="584775"/>
          </a:xfrm>
          <a:prstGeom prst="rect">
            <a:avLst/>
          </a:prstGeom>
        </p:spPr>
        <p:txBody>
          <a:bodyPr wrap="none">
            <a:spAutoFit/>
          </a:bodyPr>
          <a:lstStyle/>
          <a:p>
            <a:r>
              <a:rPr lang="fa-IR" sz="3200" b="1" dirty="0" smtClean="0">
                <a:solidFill>
                  <a:srgbClr val="00B0F0"/>
                </a:solidFill>
                <a:cs typeface="B Nazanin" pitchFamily="2" charset="-78"/>
              </a:rPr>
              <a:t>2- جهانی شدن سیاست</a:t>
            </a:r>
            <a:endParaRPr lang="fa-IR" sz="3200" dirty="0">
              <a:solidFill>
                <a:srgbClr val="00B0F0"/>
              </a:solidFill>
              <a:cs typeface="B Nazanin" pitchFamily="2" charset="-78"/>
            </a:endParaRPr>
          </a:p>
        </p:txBody>
      </p:sp>
      <p:sp>
        <p:nvSpPr>
          <p:cNvPr id="188419" name="Rectangle 3"/>
          <p:cNvSpPr>
            <a:spLocks noChangeArrowheads="1"/>
          </p:cNvSpPr>
          <p:nvPr/>
        </p:nvSpPr>
        <p:spPr bwMode="auto">
          <a:xfrm>
            <a:off x="3500430" y="4500570"/>
            <a:ext cx="3541354"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kumimoji="0" lang="fa-IR" sz="3200" b="1" i="0" u="none" strike="noStrike" cap="none" normalizeH="0" baseline="0" dirty="0" smtClean="0">
                <a:ln>
                  <a:noFill/>
                </a:ln>
                <a:solidFill>
                  <a:srgbClr val="00B0F0"/>
                </a:solidFill>
                <a:effectLst/>
                <a:latin typeface="Calibri" pitchFamily="34" charset="0"/>
                <a:ea typeface="Calibri" pitchFamily="34" charset="0"/>
                <a:cs typeface="B Nazanin" pitchFamily="2" charset="-78"/>
              </a:rPr>
              <a:t>3- جهانی شدن فرهنگ</a:t>
            </a:r>
            <a:endParaRPr kumimoji="0" lang="fa-IR" sz="3200" b="0" i="0" u="none" strike="noStrike" cap="none" normalizeH="0" baseline="0" dirty="0" smtClean="0">
              <a:ln>
                <a:noFill/>
              </a:ln>
              <a:solidFill>
                <a:srgbClr val="00B0F0"/>
              </a:solidFill>
              <a:effectLst/>
              <a:latin typeface="Arial" pitchFamily="34" charset="0"/>
              <a:cs typeface="B Nazanin" pitchFamily="2" charset="-78"/>
            </a:endParaRPr>
          </a:p>
        </p:txBody>
      </p:sp>
      <p:sp>
        <p:nvSpPr>
          <p:cNvPr id="8"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88418"/>
                                        </p:tgtEl>
                                        <p:attrNameLst>
                                          <p:attrName>style.visibility</p:attrName>
                                        </p:attrNameLst>
                                      </p:cBhvr>
                                      <p:to>
                                        <p:strVal val="visible"/>
                                      </p:to>
                                    </p:set>
                                    <p:animEffect transition="in" filter="wipe(down)">
                                      <p:cBhvr>
                                        <p:cTn id="7" dur="580">
                                          <p:stCondLst>
                                            <p:cond delay="0"/>
                                          </p:stCondLst>
                                        </p:cTn>
                                        <p:tgtEl>
                                          <p:spTgt spid="188418"/>
                                        </p:tgtEl>
                                      </p:cBhvr>
                                    </p:animEffect>
                                    <p:anim calcmode="lin" valueType="num">
                                      <p:cBhvr>
                                        <p:cTn id="8" dur="1822" tmFilter="0,0; 0.14,0.36; 0.43,0.73; 0.71,0.91; 1.0,1.0">
                                          <p:stCondLst>
                                            <p:cond delay="0"/>
                                          </p:stCondLst>
                                        </p:cTn>
                                        <p:tgtEl>
                                          <p:spTgt spid="18841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841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841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841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8418"/>
                                        </p:tgtEl>
                                        <p:attrNameLst>
                                          <p:attrName>ppt_y</p:attrName>
                                        </p:attrNameLst>
                                      </p:cBhvr>
                                      <p:tavLst>
                                        <p:tav tm="0" fmla="#ppt_y-sin(pi*$)/81">
                                          <p:val>
                                            <p:fltVal val="0"/>
                                          </p:val>
                                        </p:tav>
                                        <p:tav tm="100000">
                                          <p:val>
                                            <p:fltVal val="1"/>
                                          </p:val>
                                        </p:tav>
                                      </p:tavLst>
                                    </p:anim>
                                    <p:animScale>
                                      <p:cBhvr>
                                        <p:cTn id="13" dur="26">
                                          <p:stCondLst>
                                            <p:cond delay="650"/>
                                          </p:stCondLst>
                                        </p:cTn>
                                        <p:tgtEl>
                                          <p:spTgt spid="188418"/>
                                        </p:tgtEl>
                                      </p:cBhvr>
                                      <p:to x="100000" y="60000"/>
                                    </p:animScale>
                                    <p:animScale>
                                      <p:cBhvr>
                                        <p:cTn id="14" dur="166" decel="50000">
                                          <p:stCondLst>
                                            <p:cond delay="676"/>
                                          </p:stCondLst>
                                        </p:cTn>
                                        <p:tgtEl>
                                          <p:spTgt spid="188418"/>
                                        </p:tgtEl>
                                      </p:cBhvr>
                                      <p:to x="100000" y="100000"/>
                                    </p:animScale>
                                    <p:animScale>
                                      <p:cBhvr>
                                        <p:cTn id="15" dur="26">
                                          <p:stCondLst>
                                            <p:cond delay="1312"/>
                                          </p:stCondLst>
                                        </p:cTn>
                                        <p:tgtEl>
                                          <p:spTgt spid="188418"/>
                                        </p:tgtEl>
                                      </p:cBhvr>
                                      <p:to x="100000" y="80000"/>
                                    </p:animScale>
                                    <p:animScale>
                                      <p:cBhvr>
                                        <p:cTn id="16" dur="166" decel="50000">
                                          <p:stCondLst>
                                            <p:cond delay="1338"/>
                                          </p:stCondLst>
                                        </p:cTn>
                                        <p:tgtEl>
                                          <p:spTgt spid="188418"/>
                                        </p:tgtEl>
                                      </p:cBhvr>
                                      <p:to x="100000" y="100000"/>
                                    </p:animScale>
                                    <p:animScale>
                                      <p:cBhvr>
                                        <p:cTn id="17" dur="26">
                                          <p:stCondLst>
                                            <p:cond delay="1642"/>
                                          </p:stCondLst>
                                        </p:cTn>
                                        <p:tgtEl>
                                          <p:spTgt spid="188418"/>
                                        </p:tgtEl>
                                      </p:cBhvr>
                                      <p:to x="100000" y="90000"/>
                                    </p:animScale>
                                    <p:animScale>
                                      <p:cBhvr>
                                        <p:cTn id="18" dur="166" decel="50000">
                                          <p:stCondLst>
                                            <p:cond delay="1668"/>
                                          </p:stCondLst>
                                        </p:cTn>
                                        <p:tgtEl>
                                          <p:spTgt spid="188418"/>
                                        </p:tgtEl>
                                      </p:cBhvr>
                                      <p:to x="100000" y="100000"/>
                                    </p:animScale>
                                    <p:animScale>
                                      <p:cBhvr>
                                        <p:cTn id="19" dur="26">
                                          <p:stCondLst>
                                            <p:cond delay="1808"/>
                                          </p:stCondLst>
                                        </p:cTn>
                                        <p:tgtEl>
                                          <p:spTgt spid="188418"/>
                                        </p:tgtEl>
                                      </p:cBhvr>
                                      <p:to x="100000" y="95000"/>
                                    </p:animScale>
                                    <p:animScale>
                                      <p:cBhvr>
                                        <p:cTn id="20" dur="166" decel="50000">
                                          <p:stCondLst>
                                            <p:cond delay="1834"/>
                                          </p:stCondLst>
                                        </p:cTn>
                                        <p:tgtEl>
                                          <p:spTgt spid="18841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88419"/>
                                        </p:tgtEl>
                                        <p:attrNameLst>
                                          <p:attrName>style.visibility</p:attrName>
                                        </p:attrNameLst>
                                      </p:cBhvr>
                                      <p:to>
                                        <p:strVal val="visible"/>
                                      </p:to>
                                    </p:set>
                                    <p:animEffect transition="in" filter="wipe(down)">
                                      <p:cBhvr>
                                        <p:cTn id="43" dur="580">
                                          <p:stCondLst>
                                            <p:cond delay="0"/>
                                          </p:stCondLst>
                                        </p:cTn>
                                        <p:tgtEl>
                                          <p:spTgt spid="188419"/>
                                        </p:tgtEl>
                                      </p:cBhvr>
                                    </p:animEffect>
                                    <p:anim calcmode="lin" valueType="num">
                                      <p:cBhvr>
                                        <p:cTn id="44" dur="1822" tmFilter="0,0; 0.14,0.36; 0.43,0.73; 0.71,0.91; 1.0,1.0">
                                          <p:stCondLst>
                                            <p:cond delay="0"/>
                                          </p:stCondLst>
                                        </p:cTn>
                                        <p:tgtEl>
                                          <p:spTgt spid="18841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8841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8841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8841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88419"/>
                                        </p:tgtEl>
                                        <p:attrNameLst>
                                          <p:attrName>ppt_y</p:attrName>
                                        </p:attrNameLst>
                                      </p:cBhvr>
                                      <p:tavLst>
                                        <p:tav tm="0" fmla="#ppt_y-sin(pi*$)/81">
                                          <p:val>
                                            <p:fltVal val="0"/>
                                          </p:val>
                                        </p:tav>
                                        <p:tav tm="100000">
                                          <p:val>
                                            <p:fltVal val="1"/>
                                          </p:val>
                                        </p:tav>
                                      </p:tavLst>
                                    </p:anim>
                                    <p:animScale>
                                      <p:cBhvr>
                                        <p:cTn id="49" dur="26">
                                          <p:stCondLst>
                                            <p:cond delay="650"/>
                                          </p:stCondLst>
                                        </p:cTn>
                                        <p:tgtEl>
                                          <p:spTgt spid="188419"/>
                                        </p:tgtEl>
                                      </p:cBhvr>
                                      <p:to x="100000" y="60000"/>
                                    </p:animScale>
                                    <p:animScale>
                                      <p:cBhvr>
                                        <p:cTn id="50" dur="166" decel="50000">
                                          <p:stCondLst>
                                            <p:cond delay="676"/>
                                          </p:stCondLst>
                                        </p:cTn>
                                        <p:tgtEl>
                                          <p:spTgt spid="188419"/>
                                        </p:tgtEl>
                                      </p:cBhvr>
                                      <p:to x="100000" y="100000"/>
                                    </p:animScale>
                                    <p:animScale>
                                      <p:cBhvr>
                                        <p:cTn id="51" dur="26">
                                          <p:stCondLst>
                                            <p:cond delay="1312"/>
                                          </p:stCondLst>
                                        </p:cTn>
                                        <p:tgtEl>
                                          <p:spTgt spid="188419"/>
                                        </p:tgtEl>
                                      </p:cBhvr>
                                      <p:to x="100000" y="80000"/>
                                    </p:animScale>
                                    <p:animScale>
                                      <p:cBhvr>
                                        <p:cTn id="52" dur="166" decel="50000">
                                          <p:stCondLst>
                                            <p:cond delay="1338"/>
                                          </p:stCondLst>
                                        </p:cTn>
                                        <p:tgtEl>
                                          <p:spTgt spid="188419"/>
                                        </p:tgtEl>
                                      </p:cBhvr>
                                      <p:to x="100000" y="100000"/>
                                    </p:animScale>
                                    <p:animScale>
                                      <p:cBhvr>
                                        <p:cTn id="53" dur="26">
                                          <p:stCondLst>
                                            <p:cond delay="1642"/>
                                          </p:stCondLst>
                                        </p:cTn>
                                        <p:tgtEl>
                                          <p:spTgt spid="188419"/>
                                        </p:tgtEl>
                                      </p:cBhvr>
                                      <p:to x="100000" y="90000"/>
                                    </p:animScale>
                                    <p:animScale>
                                      <p:cBhvr>
                                        <p:cTn id="54" dur="166" decel="50000">
                                          <p:stCondLst>
                                            <p:cond delay="1668"/>
                                          </p:stCondLst>
                                        </p:cTn>
                                        <p:tgtEl>
                                          <p:spTgt spid="188419"/>
                                        </p:tgtEl>
                                      </p:cBhvr>
                                      <p:to x="100000" y="100000"/>
                                    </p:animScale>
                                    <p:animScale>
                                      <p:cBhvr>
                                        <p:cTn id="55" dur="26">
                                          <p:stCondLst>
                                            <p:cond delay="1808"/>
                                          </p:stCondLst>
                                        </p:cTn>
                                        <p:tgtEl>
                                          <p:spTgt spid="188419"/>
                                        </p:tgtEl>
                                      </p:cBhvr>
                                      <p:to x="100000" y="95000"/>
                                    </p:animScale>
                                    <p:animScale>
                                      <p:cBhvr>
                                        <p:cTn id="56" dur="166" decel="50000">
                                          <p:stCondLst>
                                            <p:cond delay="1834"/>
                                          </p:stCondLst>
                                        </p:cTn>
                                        <p:tgtEl>
                                          <p:spTgt spid="1884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8" grpId="0"/>
      <p:bldP spid="6" grpId="0"/>
      <p:bldP spid="1884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16</a:t>
            </a:fld>
            <a:endParaRPr lang="en-US"/>
          </a:p>
        </p:txBody>
      </p:sp>
      <p:sp>
        <p:nvSpPr>
          <p:cNvPr id="4" name="Rectangle 2"/>
          <p:cNvSpPr>
            <a:spLocks noChangeArrowheads="1"/>
          </p:cNvSpPr>
          <p:nvPr/>
        </p:nvSpPr>
        <p:spPr bwMode="auto">
          <a:xfrm>
            <a:off x="5357818" y="357166"/>
            <a:ext cx="3483646"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kumimoji="0" lang="fa-IR" sz="32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1- جهانی شدن اقتصاد</a:t>
            </a:r>
            <a:endParaRPr kumimoji="0" lang="fa-IR" sz="3200" b="0" i="0" u="none" strike="noStrike" cap="none" normalizeH="0" baseline="0" dirty="0" smtClean="0">
              <a:ln>
                <a:noFill/>
              </a:ln>
              <a:solidFill>
                <a:srgbClr val="002060"/>
              </a:solidFill>
              <a:effectLst/>
              <a:latin typeface="Arial" pitchFamily="34" charset="0"/>
              <a:cs typeface="Titr" pitchFamily="2" charset="-78"/>
            </a:endParaRPr>
          </a:p>
        </p:txBody>
      </p:sp>
      <p:sp>
        <p:nvSpPr>
          <p:cNvPr id="191491" name="Rectangle 3"/>
          <p:cNvSpPr>
            <a:spLocks noChangeArrowheads="1"/>
          </p:cNvSpPr>
          <p:nvPr/>
        </p:nvSpPr>
        <p:spPr bwMode="auto">
          <a:xfrm>
            <a:off x="428596" y="1071546"/>
            <a:ext cx="828680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1"/>
            <a:r>
              <a:rPr lang="fa-IR" sz="2000" dirty="0" smtClean="0">
                <a:solidFill>
                  <a:srgbClr val="00B050"/>
                </a:solidFill>
                <a:cs typeface="Titr" pitchFamily="2" charset="-78"/>
              </a:rPr>
              <a:t>بسیاری از محققان وجه غالب جهانی شدن را اقتصادی می داننداز لحاظ تاریخی نیز تقدم با جهانی شدن اقتصاد است زیرا قدمت آن به سده ی شانزدهم میلادی باز میگردد</a:t>
            </a:r>
            <a:endParaRPr lang="en-US" sz="2000" dirty="0" smtClean="0">
              <a:solidFill>
                <a:srgbClr val="00B050"/>
              </a:solidFill>
              <a:cs typeface="Titr" pitchFamily="2" charset="-78"/>
            </a:endParaRPr>
          </a:p>
          <a:p>
            <a:pPr algn="just" rtl="1"/>
            <a:r>
              <a:rPr lang="fa-IR" sz="2000" dirty="0" smtClean="0">
                <a:solidFill>
                  <a:srgbClr val="00B050"/>
                </a:solidFill>
                <a:cs typeface="Titr" pitchFamily="2" charset="-78"/>
              </a:rPr>
              <a:t>از قرن شانزدهم بروز ادغام و همگرایی اقتصادی در عرصه جهانی شدن اقتصاد است</a:t>
            </a:r>
            <a:endParaRPr lang="en-US" sz="2000" dirty="0">
              <a:solidFill>
                <a:srgbClr val="00B050"/>
              </a:solidFill>
              <a:cs typeface="Titr" pitchFamily="2" charset="-78"/>
            </a:endParaRPr>
          </a:p>
        </p:txBody>
      </p:sp>
      <p:sp>
        <p:nvSpPr>
          <p:cNvPr id="8"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6" name="Rectangle 1"/>
          <p:cNvSpPr>
            <a:spLocks noChangeArrowheads="1"/>
          </p:cNvSpPr>
          <p:nvPr/>
        </p:nvSpPr>
        <p:spPr bwMode="auto">
          <a:xfrm>
            <a:off x="1142976" y="2214554"/>
            <a:ext cx="7429552"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-مانوئل کاستلز در مورد اقتصاد شده،اذعان می دارد که در دو دهه گذشته اقتصادی جدید در مقیاسی جهانی پدیدار شده است برای شناسایی ویژگیهای بنیادین آن و تاکید بر هم تنیدگی این ویژیگی ها این اقتصاد باید اقتصاد اطلاعاتی نام نهاد این اقتصاداطلاعاتی است .</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91491"/>
                                        </p:tgtEl>
                                        <p:attrNameLst>
                                          <p:attrName>style.visibility</p:attrName>
                                        </p:attrNameLst>
                                      </p:cBhvr>
                                      <p:to>
                                        <p:strVal val="visible"/>
                                      </p:to>
                                    </p:set>
                                    <p:animEffect transition="in" filter="fade">
                                      <p:cBhvr>
                                        <p:cTn id="17" dur="2000"/>
                                        <p:tgtEl>
                                          <p:spTgt spid="191491"/>
                                        </p:tgtEl>
                                      </p:cBhvr>
                                    </p:animEffect>
                                    <p:anim calcmode="lin" valueType="num">
                                      <p:cBhvr>
                                        <p:cTn id="18" dur="2000" fill="hold"/>
                                        <p:tgtEl>
                                          <p:spTgt spid="191491"/>
                                        </p:tgtEl>
                                        <p:attrNameLst>
                                          <p:attrName>ppt_x</p:attrName>
                                        </p:attrNameLst>
                                      </p:cBhvr>
                                      <p:tavLst>
                                        <p:tav tm="0">
                                          <p:val>
                                            <p:strVal val="#ppt_x"/>
                                          </p:val>
                                        </p:tav>
                                        <p:tav tm="100000">
                                          <p:val>
                                            <p:strVal val="#ppt_x"/>
                                          </p:val>
                                        </p:tav>
                                      </p:tavLst>
                                    </p:anim>
                                    <p:anim calcmode="lin" valueType="num">
                                      <p:cBhvr>
                                        <p:cTn id="19" dur="2000" fill="hold"/>
                                        <p:tgtEl>
                                          <p:spTgt spid="19149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anim calcmode="lin" valueType="num">
                                      <p:cBhvr>
                                        <p:cTn id="25" dur="2000" fill="hold"/>
                                        <p:tgtEl>
                                          <p:spTgt spid="6"/>
                                        </p:tgtEl>
                                        <p:attrNameLst>
                                          <p:attrName>ppt_x</p:attrName>
                                        </p:attrNameLst>
                                      </p:cBhvr>
                                      <p:tavLst>
                                        <p:tav tm="0">
                                          <p:val>
                                            <p:strVal val="#ppt_x"/>
                                          </p:val>
                                        </p:tav>
                                        <p:tav tm="100000">
                                          <p:val>
                                            <p:strVal val="#ppt_x"/>
                                          </p:val>
                                        </p:tav>
                                      </p:tavLst>
                                    </p:anim>
                                    <p:anim calcmode="lin" valueType="num">
                                      <p:cBhvr>
                                        <p:cTn id="26"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1491"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17</a:t>
            </a:fld>
            <a:endParaRPr lang="en-US"/>
          </a:p>
        </p:txBody>
      </p:sp>
      <p:sp>
        <p:nvSpPr>
          <p:cNvPr id="4" name="Rectangle 3"/>
          <p:cNvSpPr/>
          <p:nvPr/>
        </p:nvSpPr>
        <p:spPr>
          <a:xfrm>
            <a:off x="5286380" y="0"/>
            <a:ext cx="3555782" cy="584775"/>
          </a:xfrm>
          <a:prstGeom prst="rect">
            <a:avLst/>
          </a:prstGeom>
        </p:spPr>
        <p:txBody>
          <a:bodyPr wrap="square">
            <a:spAutoFit/>
          </a:bodyPr>
          <a:lstStyle/>
          <a:p>
            <a:r>
              <a:rPr lang="fa-IR" sz="3200" b="1" dirty="0" smtClean="0">
                <a:solidFill>
                  <a:srgbClr val="002060"/>
                </a:solidFill>
                <a:cs typeface="Titr" pitchFamily="2" charset="-78"/>
              </a:rPr>
              <a:t>2- جهانی شدن سیاست</a:t>
            </a:r>
            <a:endParaRPr lang="fa-IR" sz="3200" dirty="0">
              <a:solidFill>
                <a:srgbClr val="002060"/>
              </a:solidFill>
              <a:cs typeface="Titr" pitchFamily="2" charset="-78"/>
            </a:endParaRPr>
          </a:p>
        </p:txBody>
      </p:sp>
      <p:sp>
        <p:nvSpPr>
          <p:cNvPr id="192514" name="Rectangle 2"/>
          <p:cNvSpPr>
            <a:spLocks noChangeArrowheads="1"/>
          </p:cNvSpPr>
          <p:nvPr/>
        </p:nvSpPr>
        <p:spPr bwMode="auto">
          <a:xfrm>
            <a:off x="2428860" y="714356"/>
            <a:ext cx="635795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عمده ترین ویژگی ها و تبعات جهانی شدن سیاست</a:t>
            </a:r>
            <a:r>
              <a:rPr kumimoji="0" lang="fa-IR" sz="2400" b="1" i="0" u="none" strike="noStrike" cap="none" normalizeH="0" baseline="0" dirty="0" smtClean="0">
                <a:ln>
                  <a:noFill/>
                </a:ln>
                <a:solidFill>
                  <a:srgbClr val="002060"/>
                </a:solidFill>
                <a:effectLst/>
                <a:latin typeface="Calibri" pitchFamily="34" charset="0"/>
                <a:ea typeface="Calibri" pitchFamily="34" charset="0"/>
                <a:cs typeface="B Nazanin" pitchFamily="2" charset="-78"/>
              </a:rPr>
              <a:t>:</a:t>
            </a:r>
            <a:endParaRPr kumimoji="0" lang="fa-IR" sz="2400" b="0" i="0" u="none" strike="noStrike" cap="none" normalizeH="0" baseline="0" dirty="0" smtClean="0">
              <a:ln>
                <a:noFill/>
              </a:ln>
              <a:solidFill>
                <a:srgbClr val="002060"/>
              </a:solidFill>
              <a:effectLst/>
              <a:latin typeface="Arial" pitchFamily="34" charset="0"/>
              <a:cs typeface="B Nazanin" pitchFamily="2" charset="-78"/>
            </a:endParaRPr>
          </a:p>
        </p:txBody>
      </p:sp>
      <p:sp>
        <p:nvSpPr>
          <p:cNvPr id="192515" name="Rectangle 3"/>
          <p:cNvSpPr>
            <a:spLocks noChangeArrowheads="1"/>
          </p:cNvSpPr>
          <p:nvPr/>
        </p:nvSpPr>
        <p:spPr bwMode="auto">
          <a:xfrm>
            <a:off x="1643042" y="1285860"/>
            <a:ext cx="642938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1-افزایش روابط اقتصادی موجب کاهش قدرت کارایی حکومت ها در سطح</a:t>
            </a:r>
            <a:r>
              <a:rPr kumimoji="0" lang="fa-IR" b="1" i="0" u="none" strike="noStrike" cap="none" normalizeH="0" dirty="0" smtClean="0">
                <a:ln>
                  <a:noFill/>
                </a:ln>
                <a:solidFill>
                  <a:srgbClr val="00B050"/>
                </a:solidFill>
                <a:effectLst/>
                <a:latin typeface="Calibri" pitchFamily="34" charset="0"/>
                <a:ea typeface="Calibri" pitchFamily="34" charset="0"/>
                <a:cs typeface="Titr" pitchFamily="2" charset="-78"/>
              </a:rPr>
              <a:t> </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دولت-ملت می شود</a:t>
            </a:r>
            <a:endParaRPr kumimoji="0" lang="fa-IR" b="0" i="0" u="none" strike="noStrike" cap="none" normalizeH="0" baseline="0" dirty="0" smtClean="0">
              <a:ln>
                <a:noFill/>
              </a:ln>
              <a:solidFill>
                <a:srgbClr val="00B050"/>
              </a:solidFill>
              <a:effectLst/>
              <a:latin typeface="Arial" pitchFamily="34" charset="0"/>
              <a:cs typeface="Titr" pitchFamily="2" charset="-78"/>
            </a:endParaRPr>
          </a:p>
        </p:txBody>
      </p:sp>
      <p:sp>
        <p:nvSpPr>
          <p:cNvPr id="8"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9" name="Rectangle 1"/>
          <p:cNvSpPr>
            <a:spLocks noChangeArrowheads="1"/>
          </p:cNvSpPr>
          <p:nvPr/>
        </p:nvSpPr>
        <p:spPr bwMode="auto">
          <a:xfrm>
            <a:off x="500034" y="2214554"/>
            <a:ext cx="771530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2-در هم تنیدگی،افزایش و گسترش جریانهای جهانی،شماری از کالاهای عمومی بین المللی را طلب می کند که نه بازارها آنها را عرضه میکنندو نه دولت ها</a:t>
            </a:r>
          </a:p>
          <a:p>
            <a:pPr marL="0" marR="0" lvl="0" indent="0" algn="justLow" defTabSz="914400" rtl="1" eaLnBrk="1" fontAlgn="base" latinLnBrk="0" hangingPunct="1">
              <a:lnSpc>
                <a:spcPct val="100000"/>
              </a:lnSpc>
              <a:spcBef>
                <a:spcPct val="0"/>
              </a:spcBef>
              <a:spcAft>
                <a:spcPct val="0"/>
              </a:spcAft>
              <a:buClrTx/>
              <a:buSzTx/>
              <a:buFontTx/>
              <a:buNone/>
              <a:tabLst/>
            </a:pPr>
            <a:endParaRPr lang="fa-IR" b="1" dirty="0" smtClean="0">
              <a:solidFill>
                <a:srgbClr val="00B050"/>
              </a:solidFill>
              <a:latin typeface="Calibri" pitchFamily="34" charset="0"/>
              <a:ea typeface="Calibri" pitchFamily="34" charset="0"/>
              <a:cs typeface="B Nazanin"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lang="fa-IR" b="1" dirty="0" smtClean="0">
                <a:solidFill>
                  <a:srgbClr val="00B050"/>
                </a:solidFill>
                <a:latin typeface="Calibri" pitchFamily="34" charset="0"/>
                <a:ea typeface="Calibri" pitchFamily="34" charset="0"/>
                <a:cs typeface="Titr" pitchFamily="2" charset="-78"/>
              </a:rPr>
              <a:t>      3</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-تشدید فزایند جهانی شدن موجب کاهش تاثیر ابزارهای سنتی سیاست همچون کاربرد زور و اجبار می شود و توسل به ابزارها  دیگرای همچون کنش های جمعیو دموکراتیک را گزیر ناپذیر می کند</a:t>
            </a:r>
            <a:r>
              <a:rPr kumimoji="0" lang="fa-IR" b="1" i="0" u="none" strike="noStrike" cap="none" normalizeH="0" baseline="0" dirty="0" smtClean="0">
                <a:ln>
                  <a:noFill/>
                </a:ln>
                <a:solidFill>
                  <a:srgbClr val="00B050"/>
                </a:solidFill>
                <a:effectLst/>
                <a:latin typeface="Calibri" pitchFamily="34" charset="0"/>
                <a:ea typeface="Calibri" pitchFamily="34" charset="0"/>
                <a:cs typeface="B Nazanin" pitchFamily="2" charset="-78"/>
              </a:rPr>
              <a:t>.</a:t>
            </a:r>
            <a:endParaRPr kumimoji="0" lang="fa-IR" b="0" i="0" u="none" strike="noStrike" cap="none" normalizeH="0" baseline="0" dirty="0" smtClean="0">
              <a:ln>
                <a:noFill/>
              </a:ln>
              <a:solidFill>
                <a:srgbClr val="00B050"/>
              </a:solidFill>
              <a:effectLst/>
              <a:latin typeface="Arial" pitchFamily="34" charset="0"/>
              <a:cs typeface="B Nazanin" pitchFamily="2" charset="-78"/>
            </a:endParaRPr>
          </a:p>
        </p:txBody>
      </p:sp>
      <p:sp>
        <p:nvSpPr>
          <p:cNvPr id="10" name="Rectangle 2"/>
          <p:cNvSpPr>
            <a:spLocks noChangeArrowheads="1"/>
          </p:cNvSpPr>
          <p:nvPr/>
        </p:nvSpPr>
        <p:spPr bwMode="auto">
          <a:xfrm>
            <a:off x="928662" y="4357694"/>
            <a:ext cx="692945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4-در </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عصر جهانی شدن،دولت ها تمایل دارند حاکمیت خود را در قالب واحد های سیاسی بزرگتر مثل جامعه اروپا و یا آ.سه.آن یا پیمانهای چند جانبه مانند ناتو و اوپک و یا سازمان ملل</a:t>
            </a:r>
            <a:endParaRPr kumimoji="0" lang="fa-IR" b="0" i="0" u="none" strike="noStrike" cap="none" normalizeH="0" baseline="0" dirty="0" smtClean="0">
              <a:ln>
                <a:noFill/>
              </a:ln>
              <a:solidFill>
                <a:srgbClr val="00B050"/>
              </a:solidFill>
              <a:effectLst/>
              <a:latin typeface="Arial" pitchFamily="34" charset="0"/>
              <a:cs typeface="Titr" pitchFamily="2" charset="-78"/>
            </a:endParaRPr>
          </a:p>
        </p:txBody>
      </p:sp>
      <p:sp>
        <p:nvSpPr>
          <p:cNvPr id="11" name="Rectangle 1"/>
          <p:cNvSpPr>
            <a:spLocks noChangeArrowheads="1"/>
          </p:cNvSpPr>
          <p:nvPr/>
        </p:nvSpPr>
        <p:spPr bwMode="auto">
          <a:xfrm>
            <a:off x="0" y="5357826"/>
            <a:ext cx="7572428"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5</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گسترش روند جانی شدن موجب افزایش نقش سازمانهای غیر رسمی،غیر دولتی و تشکلهای مدنی در تدوین و اجرایی سیاست های عمومی،رسمی،قوانین و مقررات شده است</a:t>
            </a:r>
            <a:endParaRPr kumimoji="0" lang="fa-IR" b="0" i="0" u="none" strike="noStrike" cap="none" normalizeH="0" baseline="0" dirty="0" smtClean="0">
              <a:ln>
                <a:noFill/>
              </a:ln>
              <a:solidFill>
                <a:srgbClr val="00B050"/>
              </a:solidFill>
              <a:effectLst/>
              <a:latin typeface="Arial" pitchFamily="34" charset="0"/>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grpId="0" nodeType="clickEffect">
                                  <p:stCondLst>
                                    <p:cond delay="0"/>
                                  </p:stCondLst>
                                  <p:childTnLst>
                                    <p:set>
                                      <p:cBhvr>
                                        <p:cTn id="16" dur="1" fill="hold">
                                          <p:stCondLst>
                                            <p:cond delay="0"/>
                                          </p:stCondLst>
                                        </p:cTn>
                                        <p:tgtEl>
                                          <p:spTgt spid="192514"/>
                                        </p:tgtEl>
                                        <p:attrNameLst>
                                          <p:attrName>style.visibility</p:attrName>
                                        </p:attrNameLst>
                                      </p:cBhvr>
                                      <p:to>
                                        <p:strVal val="visible"/>
                                      </p:to>
                                    </p:set>
                                    <p:animEffect transition="in" filter="fade">
                                      <p:cBhvr>
                                        <p:cTn id="17" dur="1000"/>
                                        <p:tgtEl>
                                          <p:spTgt spid="192514"/>
                                        </p:tgtEl>
                                      </p:cBhvr>
                                    </p:animEffect>
                                    <p:anim calcmode="lin" valueType="num">
                                      <p:cBhvr>
                                        <p:cTn id="18" dur="1000" fill="hold"/>
                                        <p:tgtEl>
                                          <p:spTgt spid="192514"/>
                                        </p:tgtEl>
                                        <p:attrNameLst>
                                          <p:attrName>ppt_x</p:attrName>
                                        </p:attrNameLst>
                                      </p:cBhvr>
                                      <p:tavLst>
                                        <p:tav tm="0">
                                          <p:val>
                                            <p:strVal val="#ppt_x"/>
                                          </p:val>
                                        </p:tav>
                                        <p:tav tm="100000">
                                          <p:val>
                                            <p:strVal val="#ppt_x"/>
                                          </p:val>
                                        </p:tav>
                                      </p:tavLst>
                                    </p:anim>
                                    <p:anim calcmode="lin" valueType="num">
                                      <p:cBhvr>
                                        <p:cTn id="19" dur="900" decel="100000" fill="hold"/>
                                        <p:tgtEl>
                                          <p:spTgt spid="192514"/>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92514"/>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192515"/>
                                        </p:tgtEl>
                                        <p:attrNameLst>
                                          <p:attrName>style.visibility</p:attrName>
                                        </p:attrNameLst>
                                      </p:cBhvr>
                                      <p:to>
                                        <p:strVal val="visible"/>
                                      </p:to>
                                    </p:set>
                                    <p:animEffect transition="in" filter="fade">
                                      <p:cBhvr>
                                        <p:cTn id="25" dur="1000"/>
                                        <p:tgtEl>
                                          <p:spTgt spid="192515"/>
                                        </p:tgtEl>
                                      </p:cBhvr>
                                    </p:animEffect>
                                    <p:anim calcmode="lin" valueType="num">
                                      <p:cBhvr>
                                        <p:cTn id="26" dur="1000" fill="hold"/>
                                        <p:tgtEl>
                                          <p:spTgt spid="192515"/>
                                        </p:tgtEl>
                                        <p:attrNameLst>
                                          <p:attrName>ppt_x</p:attrName>
                                        </p:attrNameLst>
                                      </p:cBhvr>
                                      <p:tavLst>
                                        <p:tav tm="0">
                                          <p:val>
                                            <p:strVal val="#ppt_x"/>
                                          </p:val>
                                        </p:tav>
                                        <p:tav tm="100000">
                                          <p:val>
                                            <p:strVal val="#ppt_x"/>
                                          </p:val>
                                        </p:tav>
                                      </p:tavLst>
                                    </p:anim>
                                    <p:anim calcmode="lin" valueType="num">
                                      <p:cBhvr>
                                        <p:cTn id="27" dur="1000" fill="hold"/>
                                        <p:tgtEl>
                                          <p:spTgt spid="19251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5"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35" dur="1000" fill="hold"/>
                                        <p:tgtEl>
                                          <p:spTgt spid="9"/>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5" presetClass="entr" presetSubtype="0" fill="hold" nodeType="clickEffect">
                                  <p:stCondLst>
                                    <p:cond delay="0"/>
                                  </p:stCondLst>
                                  <p:childTnLst>
                                    <p:set>
                                      <p:cBhvr>
                                        <p:cTn id="43" dur="1" fill="hold">
                                          <p:stCondLst>
                                            <p:cond delay="0"/>
                                          </p:stCondLst>
                                        </p:cTn>
                                        <p:tgtEl>
                                          <p:spTgt spid="10">
                                            <p:txEl>
                                              <p:pRg st="0" end="0"/>
                                            </p:txEl>
                                          </p:spTgt>
                                        </p:tgtEl>
                                        <p:attrNameLst>
                                          <p:attrName>style.visibility</p:attrName>
                                        </p:attrNameLst>
                                      </p:cBhvr>
                                      <p:to>
                                        <p:strVal val="visible"/>
                                      </p:to>
                                    </p:set>
                                    <p:anim calcmode="lin" valueType="num">
                                      <p:cBhvr>
                                        <p:cTn id="44" dur="500" decel="50000" fill="hold">
                                          <p:stCondLst>
                                            <p:cond delay="0"/>
                                          </p:stCondLst>
                                        </p:cTn>
                                        <p:tgtEl>
                                          <p:spTgt spid="10">
                                            <p:txEl>
                                              <p:pRg st="0" end="0"/>
                                            </p:txEl>
                                          </p:spTgt>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10">
                                            <p:txEl>
                                              <p:pRg st="0" end="0"/>
                                            </p:txEl>
                                          </p:spTgt>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10">
                                            <p:txEl>
                                              <p:pRg st="0" end="0"/>
                                            </p:txEl>
                                          </p:spTgt>
                                        </p:tgtEl>
                                        <p:attrNameLst>
                                          <p:attrName>ppt_w</p:attrName>
                                        </p:attrNameLst>
                                      </p:cBhvr>
                                      <p:tavLst>
                                        <p:tav tm="0">
                                          <p:val>
                                            <p:strVal val="#ppt_w*.05"/>
                                          </p:val>
                                        </p:tav>
                                        <p:tav tm="100000">
                                          <p:val>
                                            <p:strVal val="#ppt_w"/>
                                          </p:val>
                                        </p:tav>
                                      </p:tavLst>
                                    </p:anim>
                                    <p:anim calcmode="lin" valueType="num">
                                      <p:cBhvr>
                                        <p:cTn id="47" dur="1000" fill="hold"/>
                                        <p:tgtEl>
                                          <p:spTgt spid="10">
                                            <p:txEl>
                                              <p:pRg st="0" end="0"/>
                                            </p:txEl>
                                          </p:spTgt>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10">
                                            <p:txEl>
                                              <p:pRg st="0" end="0"/>
                                            </p:txEl>
                                          </p:spTgt>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10">
                                            <p:txEl>
                                              <p:pRg st="0" end="0"/>
                                            </p:txEl>
                                          </p:spTgt>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10">
                                            <p:txEl>
                                              <p:pRg st="0" end="0"/>
                                            </p:txEl>
                                          </p:spTgt>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10">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2000"/>
                                        <p:tgtEl>
                                          <p:spTgt spid="11"/>
                                        </p:tgtEl>
                                      </p:cBhvr>
                                    </p:animEffect>
                                    <p:anim calcmode="lin" valueType="num">
                                      <p:cBhvr>
                                        <p:cTn id="57" dur="2000" fill="hold"/>
                                        <p:tgtEl>
                                          <p:spTgt spid="11"/>
                                        </p:tgtEl>
                                        <p:attrNameLst>
                                          <p:attrName>ppt_x</p:attrName>
                                        </p:attrNameLst>
                                      </p:cBhvr>
                                      <p:tavLst>
                                        <p:tav tm="0">
                                          <p:val>
                                            <p:strVal val="#ppt_x"/>
                                          </p:val>
                                        </p:tav>
                                        <p:tav tm="100000">
                                          <p:val>
                                            <p:strVal val="#ppt_x"/>
                                          </p:val>
                                        </p:tav>
                                      </p:tavLst>
                                    </p:anim>
                                    <p:anim calcmode="lin" valueType="num">
                                      <p:cBhvr>
                                        <p:cTn id="58" dur="2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2514" grpId="0"/>
      <p:bldP spid="192515" grpId="0"/>
      <p:bldP spid="9"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18</a:t>
            </a:fld>
            <a:endParaRPr lang="en-US"/>
          </a:p>
        </p:txBody>
      </p:sp>
      <p:sp>
        <p:nvSpPr>
          <p:cNvPr id="5" name="Rectangle 4"/>
          <p:cNvSpPr>
            <a:spLocks noChangeArrowheads="1"/>
          </p:cNvSpPr>
          <p:nvPr/>
        </p:nvSpPr>
        <p:spPr bwMode="auto">
          <a:xfrm>
            <a:off x="5143504" y="0"/>
            <a:ext cx="3661580"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r>
              <a:rPr kumimoji="0" lang="fa-IR" sz="32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3- جهانی شدن فرهنگ</a:t>
            </a:r>
            <a:endParaRPr kumimoji="0" lang="fa-IR" sz="3200" b="0" i="0" u="none" strike="noStrike" cap="none" normalizeH="0" baseline="0" dirty="0" smtClean="0">
              <a:ln>
                <a:noFill/>
              </a:ln>
              <a:solidFill>
                <a:srgbClr val="002060"/>
              </a:solidFill>
              <a:effectLst/>
              <a:latin typeface="Arial" pitchFamily="34" charset="0"/>
              <a:cs typeface="Titr" pitchFamily="2" charset="-78"/>
            </a:endParaRPr>
          </a:p>
        </p:txBody>
      </p:sp>
      <p:sp>
        <p:nvSpPr>
          <p:cNvPr id="6" name="Rectangle 2"/>
          <p:cNvSpPr>
            <a:spLocks noChangeArrowheads="1"/>
          </p:cNvSpPr>
          <p:nvPr/>
        </p:nvSpPr>
        <p:spPr bwMode="auto">
          <a:xfrm>
            <a:off x="2571704" y="642918"/>
            <a:ext cx="6572296"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جهانی شدن فرهنگی واجد سه شرایط است</a:t>
            </a:r>
            <a:endParaRPr kumimoji="0" lang="fa-IR" sz="2400" b="0" i="0" u="none" strike="noStrike" cap="none" normalizeH="0" baseline="0" dirty="0" smtClean="0">
              <a:ln>
                <a:noFill/>
              </a:ln>
              <a:solidFill>
                <a:srgbClr val="002060"/>
              </a:solidFill>
              <a:effectLst/>
              <a:latin typeface="Arial" pitchFamily="34" charset="0"/>
              <a:cs typeface="Titr" pitchFamily="2" charset="-78"/>
            </a:endParaRPr>
          </a:p>
        </p:txBody>
      </p:sp>
      <p:sp>
        <p:nvSpPr>
          <p:cNvPr id="7" name="Rectangle 6"/>
          <p:cNvSpPr/>
          <p:nvPr/>
        </p:nvSpPr>
        <p:spPr>
          <a:xfrm>
            <a:off x="5429256" y="1285860"/>
            <a:ext cx="3073277" cy="461665"/>
          </a:xfrm>
          <a:prstGeom prst="rect">
            <a:avLst/>
          </a:prstGeom>
        </p:spPr>
        <p:txBody>
          <a:bodyPr wrap="none">
            <a:spAutoFit/>
          </a:bodyPr>
          <a:lstStyle/>
          <a:p>
            <a:r>
              <a:rPr lang="fa-IR" sz="2400" b="1" dirty="0" smtClean="0">
                <a:solidFill>
                  <a:srgbClr val="00B0F0"/>
                </a:solidFill>
                <a:cs typeface="Titr" pitchFamily="2" charset="-78"/>
              </a:rPr>
              <a:t>الف - گسترش تجدد غربی</a:t>
            </a:r>
            <a:endParaRPr lang="fa-IR" sz="2400" dirty="0">
              <a:solidFill>
                <a:srgbClr val="00B0F0"/>
              </a:solidFill>
              <a:cs typeface="Titr" pitchFamily="2" charset="-78"/>
            </a:endParaRPr>
          </a:p>
        </p:txBody>
      </p:sp>
      <p:sp>
        <p:nvSpPr>
          <p:cNvPr id="9"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8" name="Rectangle 2"/>
          <p:cNvSpPr>
            <a:spLocks noChangeArrowheads="1"/>
          </p:cNvSpPr>
          <p:nvPr/>
        </p:nvSpPr>
        <p:spPr bwMode="auto">
          <a:xfrm>
            <a:off x="4286248" y="1714488"/>
            <a:ext cx="407193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B0F0"/>
                </a:solidFill>
                <a:effectLst/>
                <a:latin typeface="Calibri" pitchFamily="34" charset="0"/>
                <a:ea typeface="Calibri" pitchFamily="34" charset="0"/>
                <a:cs typeface="Titr" pitchFamily="2" charset="-78"/>
              </a:rPr>
              <a:t>تجدد دارای چند ویژگی است:</a:t>
            </a:r>
            <a:endParaRPr kumimoji="0" lang="fa-IR" sz="2400" b="0" i="0" u="none" strike="noStrike" cap="none" normalizeH="0" baseline="0" dirty="0" smtClean="0">
              <a:ln>
                <a:noFill/>
              </a:ln>
              <a:solidFill>
                <a:srgbClr val="00B0F0"/>
              </a:solidFill>
              <a:effectLst/>
              <a:latin typeface="Arial" pitchFamily="34" charset="0"/>
              <a:cs typeface="Titr" pitchFamily="2" charset="-78"/>
            </a:endParaRPr>
          </a:p>
        </p:txBody>
      </p:sp>
      <p:sp>
        <p:nvSpPr>
          <p:cNvPr id="10" name="Rectangle 1"/>
          <p:cNvSpPr>
            <a:spLocks noChangeArrowheads="1"/>
          </p:cNvSpPr>
          <p:nvPr/>
        </p:nvSpPr>
        <p:spPr bwMode="auto">
          <a:xfrm>
            <a:off x="2285984" y="2214554"/>
            <a:ext cx="5715008"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1-نظام سرمایه داری</a:t>
            </a:r>
          </a:p>
          <a:p>
            <a:pPr marL="0" marR="0" lvl="0" indent="0" algn="justLow" defTabSz="914400" rtl="1" eaLnBrk="0" fontAlgn="base" latinLnBrk="0" hangingPunct="0">
              <a:lnSpc>
                <a:spcPct val="100000"/>
              </a:lnSpc>
              <a:spcBef>
                <a:spcPct val="0"/>
              </a:spcBef>
              <a:spcAft>
                <a:spcPct val="0"/>
              </a:spcAft>
              <a:buClrTx/>
              <a:buSzTx/>
              <a:buFontTx/>
              <a:buNone/>
              <a:tabLst/>
            </a:pPr>
            <a:r>
              <a:rPr lang="fa-IR" dirty="0" smtClean="0">
                <a:solidFill>
                  <a:srgbClr val="00B050"/>
                </a:solidFill>
                <a:latin typeface="Arial" pitchFamily="34" charset="0"/>
                <a:ea typeface="Calibri" pitchFamily="34" charset="0"/>
                <a:cs typeface="Titr" pitchFamily="2" charset="-78"/>
              </a:rPr>
              <a:t>  </a:t>
            </a:r>
            <a:endParaRPr lang="fa-IR" b="1" dirty="0" smtClean="0">
              <a:solidFill>
                <a:srgbClr val="00B050"/>
              </a:solidFill>
              <a:latin typeface="Calibri" pitchFamily="34" charset="0"/>
              <a:ea typeface="Calibri"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b="1" i="0" u="none" strike="noStrike" cap="none" normalizeH="0" dirty="0" smtClean="0">
                <a:ln>
                  <a:noFill/>
                </a:ln>
                <a:solidFill>
                  <a:srgbClr val="00B050"/>
                </a:solidFill>
                <a:effectLst/>
                <a:latin typeface="Calibri" pitchFamily="34" charset="0"/>
                <a:ea typeface="Calibri" pitchFamily="34" charset="0"/>
                <a:cs typeface="Titr" pitchFamily="2" charset="-78"/>
              </a:rPr>
              <a:t>    2</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-صنعت گرایی</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fa-IR"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b="1" dirty="0" smtClean="0">
                <a:solidFill>
                  <a:srgbClr val="00B050"/>
                </a:solidFill>
                <a:latin typeface="Calibri" pitchFamily="34" charset="0"/>
                <a:ea typeface="Calibri" pitchFamily="34" charset="0"/>
                <a:cs typeface="Titr" pitchFamily="2" charset="-78"/>
              </a:rPr>
              <a:t>       3</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-نهاد نظارتو مراقبت</a:t>
            </a:r>
            <a:endParaRPr kumimoji="0" lang="fa-IR" b="0" i="0" u="none" strike="noStrike" cap="none" normalizeH="0" baseline="0" dirty="0" smtClean="0">
              <a:ln>
                <a:noFill/>
              </a:ln>
              <a:solidFill>
                <a:srgbClr val="00B050"/>
              </a:solidFill>
              <a:effectLst/>
              <a:latin typeface="Arial" pitchFamily="34" charset="0"/>
              <a:cs typeface="Titr" pitchFamily="2" charset="-78"/>
            </a:endParaRPr>
          </a:p>
        </p:txBody>
      </p:sp>
      <p:sp>
        <p:nvSpPr>
          <p:cNvPr id="11" name="Rectangle 2"/>
          <p:cNvSpPr>
            <a:spLocks noChangeArrowheads="1"/>
          </p:cNvSpPr>
          <p:nvPr/>
        </p:nvSpPr>
        <p:spPr bwMode="auto">
          <a:xfrm>
            <a:off x="3357554" y="4000504"/>
            <a:ext cx="514350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B0F0"/>
                </a:solidFill>
                <a:effectLst/>
                <a:latin typeface="Calibri" pitchFamily="34" charset="0"/>
                <a:ea typeface="Calibri" pitchFamily="34" charset="0"/>
                <a:cs typeface="Titr" pitchFamily="2" charset="-78"/>
              </a:rPr>
              <a:t>ب -</a:t>
            </a:r>
            <a:r>
              <a:rPr kumimoji="0" lang="fa-IR" sz="2400" b="1" i="0" u="none" strike="noStrike" cap="none" normalizeH="0" dirty="0" smtClean="0">
                <a:ln>
                  <a:noFill/>
                </a:ln>
                <a:solidFill>
                  <a:srgbClr val="00B0F0"/>
                </a:solidFill>
                <a:effectLst/>
                <a:latin typeface="Calibri" pitchFamily="34" charset="0"/>
                <a:ea typeface="Calibri" pitchFamily="34" charset="0"/>
                <a:cs typeface="Titr" pitchFamily="2" charset="-78"/>
              </a:rPr>
              <a:t> </a:t>
            </a:r>
            <a:r>
              <a:rPr kumimoji="0" lang="fa-IR" sz="2400" b="1" i="0" u="none" strike="noStrike" cap="none" normalizeH="0" baseline="0" dirty="0" smtClean="0">
                <a:ln>
                  <a:noFill/>
                </a:ln>
                <a:solidFill>
                  <a:srgbClr val="00B0F0"/>
                </a:solidFill>
                <a:effectLst/>
                <a:latin typeface="Calibri" pitchFamily="34" charset="0"/>
                <a:ea typeface="Calibri" pitchFamily="34" charset="0"/>
                <a:cs typeface="Titr" pitchFamily="2" charset="-78"/>
              </a:rPr>
              <a:t>جهانگیر شدن فرهنگ مصرف</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B0F0"/>
              </a:solidFill>
              <a:effectLst/>
              <a:latin typeface="Calibri" pitchFamily="34" charset="0"/>
              <a:ea typeface="Calibri" pitchFamily="34" charset="0"/>
              <a:cs typeface="B Nazanin" pitchFamily="2" charset="-78"/>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B0F0"/>
                </a:solidFill>
                <a:effectLst/>
                <a:latin typeface="Calibri" pitchFamily="34" charset="0"/>
                <a:ea typeface="Calibri" pitchFamily="34" charset="0"/>
                <a:cs typeface="Titr" pitchFamily="2" charset="-78"/>
              </a:rPr>
              <a:t>ج -</a:t>
            </a:r>
            <a:r>
              <a:rPr kumimoji="0" lang="fa-IR" sz="2400" b="1" i="0" u="none" strike="noStrike" cap="none" normalizeH="0" dirty="0" smtClean="0">
                <a:ln>
                  <a:noFill/>
                </a:ln>
                <a:solidFill>
                  <a:srgbClr val="00B0F0"/>
                </a:solidFill>
                <a:effectLst/>
                <a:latin typeface="Calibri" pitchFamily="34" charset="0"/>
                <a:ea typeface="Calibri" pitchFamily="34" charset="0"/>
                <a:cs typeface="Titr" pitchFamily="2" charset="-78"/>
              </a:rPr>
              <a:t> </a:t>
            </a:r>
            <a:r>
              <a:rPr kumimoji="0" lang="fa-IR" sz="2400" b="1" i="0" u="none" strike="noStrike" cap="none" normalizeH="0" baseline="0" dirty="0" smtClean="0">
                <a:ln>
                  <a:noFill/>
                </a:ln>
                <a:solidFill>
                  <a:srgbClr val="00B0F0"/>
                </a:solidFill>
                <a:effectLst/>
                <a:latin typeface="Calibri" pitchFamily="34" charset="0"/>
                <a:ea typeface="Calibri" pitchFamily="34" charset="0"/>
                <a:cs typeface="Titr" pitchFamily="2" charset="-78"/>
              </a:rPr>
              <a:t>جهانی شدن فرهنگ آمریکایی</a:t>
            </a:r>
            <a:r>
              <a:rPr kumimoji="0" lang="en-US" sz="2400" b="0" i="0" u="none" strike="noStrike" cap="none" normalizeH="0" baseline="0" dirty="0" smtClean="0">
                <a:ln>
                  <a:noFill/>
                </a:ln>
                <a:solidFill>
                  <a:srgbClr val="002060"/>
                </a:solidFill>
                <a:effectLst/>
                <a:latin typeface="Arial" pitchFamily="34" charset="0"/>
                <a:cs typeface="Titr" pitchFamily="2" charset="-78"/>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4" presetClass="entr" presetSubtype="0" accel="10000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strVal val="#ppt_w*0.05"/>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anim calcmode="lin" valueType="num">
                                      <p:cBhvr>
                                        <p:cTn id="19" dur="500" fill="hold"/>
                                        <p:tgtEl>
                                          <p:spTgt spid="6"/>
                                        </p:tgtEl>
                                        <p:attrNameLst>
                                          <p:attrName>ppt_x</p:attrName>
                                        </p:attrNameLst>
                                      </p:cBhvr>
                                      <p:tavLst>
                                        <p:tav tm="0">
                                          <p:val>
                                            <p:strVal val="#ppt_x-.2"/>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2000"/>
                                        <p:tgtEl>
                                          <p:spTgt spid="10"/>
                                        </p:tgtEl>
                                      </p:cBhvr>
                                    </p:animEffect>
                                    <p:anim calcmode="lin" valueType="num">
                                      <p:cBhvr>
                                        <p:cTn id="41" dur="2000" fill="hold"/>
                                        <p:tgtEl>
                                          <p:spTgt spid="10"/>
                                        </p:tgtEl>
                                        <p:attrNameLst>
                                          <p:attrName>ppt_x</p:attrName>
                                        </p:attrNameLst>
                                      </p:cBhvr>
                                      <p:tavLst>
                                        <p:tav tm="0">
                                          <p:val>
                                            <p:strVal val="#ppt_x"/>
                                          </p:val>
                                        </p:tav>
                                        <p:tav tm="100000">
                                          <p:val>
                                            <p:strVal val="#ppt_x"/>
                                          </p:val>
                                        </p:tav>
                                      </p:tavLst>
                                    </p:anim>
                                    <p:anim calcmode="lin" valueType="num">
                                      <p:cBhvr>
                                        <p:cTn id="42"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from="(-#ppt_w/2)" to="(#ppt_x)" calcmode="lin" valueType="num">
                                      <p:cBhvr>
                                        <p:cTn id="47" dur="1200" fill="hold">
                                          <p:stCondLst>
                                            <p:cond delay="0"/>
                                          </p:stCondLst>
                                        </p:cTn>
                                        <p:tgtEl>
                                          <p:spTgt spid="11"/>
                                        </p:tgtEl>
                                        <p:attrNameLst>
                                          <p:attrName>ppt_x</p:attrName>
                                        </p:attrNameLst>
                                      </p:cBhvr>
                                    </p:anim>
                                    <p:anim from="0" to="-1.0" calcmode="lin" valueType="num">
                                      <p:cBhvr>
                                        <p:cTn id="48" dur="400" decel="50000" autoRev="1" fill="hold">
                                          <p:stCondLst>
                                            <p:cond delay="1200"/>
                                          </p:stCondLst>
                                        </p:cTn>
                                        <p:tgtEl>
                                          <p:spTgt spid="11"/>
                                        </p:tgtEl>
                                        <p:attrNameLst>
                                          <p:attrName>xshear</p:attrName>
                                        </p:attrNameLst>
                                      </p:cBhvr>
                                    </p:anim>
                                    <p:animScale>
                                      <p:cBhvr>
                                        <p:cTn id="49" dur="400" decel="100000" autoRev="1" fill="hold">
                                          <p:stCondLst>
                                            <p:cond delay="1200"/>
                                          </p:stCondLst>
                                        </p:cTn>
                                        <p:tgtEl>
                                          <p:spTgt spid="11"/>
                                        </p:tgtEl>
                                      </p:cBhvr>
                                      <p:from x="100000" y="100000"/>
                                      <p:to x="80000" y="100000"/>
                                    </p:animScale>
                                    <p:anim by="(#ppt_h/3+#ppt_w*0.1)" calcmode="lin" valueType="num">
                                      <p:cBhvr additive="sum">
                                        <p:cTn id="50" dur="400" decel="100000" autoRev="1" fill="hold">
                                          <p:stCondLst>
                                            <p:cond delay="1200"/>
                                          </p:stCondLst>
                                        </p:cTn>
                                        <p:tgtEl>
                                          <p:spTgt spid="11"/>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19</a:t>
            </a:fld>
            <a:endParaRPr lang="en-US"/>
          </a:p>
        </p:txBody>
      </p:sp>
      <p:sp>
        <p:nvSpPr>
          <p:cNvPr id="196609" name="Rectangle 1"/>
          <p:cNvSpPr>
            <a:spLocks noChangeArrowheads="1"/>
          </p:cNvSpPr>
          <p:nvPr/>
        </p:nvSpPr>
        <p:spPr bwMode="auto">
          <a:xfrm>
            <a:off x="2928926" y="357166"/>
            <a:ext cx="385762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800" b="1" i="0" u="none" strike="noStrike" cap="none" normalizeH="0" baseline="0" dirty="0" smtClean="0">
                <a:ln>
                  <a:noFill/>
                </a:ln>
                <a:solidFill>
                  <a:srgbClr val="002060"/>
                </a:solidFill>
                <a:effectLst/>
                <a:latin typeface="Calibri" pitchFamily="34" charset="0"/>
                <a:ea typeface="Calibri" pitchFamily="34" charset="0"/>
                <a:cs typeface="2  Titr" pitchFamily="2" charset="-78"/>
              </a:rPr>
              <a:t>عوامل جهانی شدن</a:t>
            </a:r>
            <a:endParaRPr kumimoji="0" lang="fa-IR" sz="2800" b="0" i="0" u="none" strike="noStrike" cap="none" normalizeH="0" baseline="0" dirty="0" smtClean="0">
              <a:ln>
                <a:noFill/>
              </a:ln>
              <a:solidFill>
                <a:srgbClr val="002060"/>
              </a:solidFill>
              <a:effectLst/>
              <a:latin typeface="Arial" pitchFamily="34" charset="0"/>
              <a:cs typeface="2  Titr" pitchFamily="2" charset="-78"/>
            </a:endParaRPr>
          </a:p>
        </p:txBody>
      </p:sp>
      <p:sp>
        <p:nvSpPr>
          <p:cNvPr id="196610" name="Rectangle 2"/>
          <p:cNvSpPr>
            <a:spLocks noChangeArrowheads="1"/>
          </p:cNvSpPr>
          <p:nvPr/>
        </p:nvSpPr>
        <p:spPr bwMode="auto">
          <a:xfrm>
            <a:off x="1714480" y="1071546"/>
            <a:ext cx="635795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1-گسترش ارتباطات و فن آوری اطلاعات</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b="1" dirty="0" smtClean="0">
                <a:solidFill>
                  <a:srgbClr val="00B050"/>
                </a:solidFill>
                <a:latin typeface="Calibri" pitchFamily="34" charset="0"/>
                <a:ea typeface="Calibri" pitchFamily="34" charset="0"/>
                <a:cs typeface="Titr" pitchFamily="2" charset="-78"/>
              </a:rPr>
              <a:t>2</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-رشد شرکتهای چند ملیتی</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b="1" dirty="0" smtClean="0">
                <a:solidFill>
                  <a:srgbClr val="00B050"/>
                </a:solidFill>
                <a:latin typeface="Calibri" pitchFamily="34" charset="0"/>
                <a:ea typeface="Calibri" pitchFamily="34" charset="0"/>
                <a:cs typeface="Titr" pitchFamily="2" charset="-78"/>
              </a:rPr>
              <a:t>3</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 گسترش و نفوذ بازارهای مالی جهانی</a:t>
            </a:r>
            <a:endParaRPr kumimoji="0" lang="fa-IR" b="0" i="0" u="none" strike="noStrike" cap="none" normalizeH="0" baseline="0" dirty="0" smtClean="0">
              <a:ln>
                <a:noFill/>
              </a:ln>
              <a:solidFill>
                <a:srgbClr val="00B050"/>
              </a:solidFill>
              <a:effectLst/>
              <a:latin typeface="Arial" pitchFamily="34" charset="0"/>
              <a:cs typeface="Titr" pitchFamily="2" charset="-78"/>
            </a:endParaRPr>
          </a:p>
        </p:txBody>
      </p:sp>
      <p:sp>
        <p:nvSpPr>
          <p:cNvPr id="196612" name="Rectangle 4"/>
          <p:cNvSpPr>
            <a:spLocks noChangeArrowheads="1"/>
          </p:cNvSpPr>
          <p:nvPr/>
        </p:nvSpPr>
        <p:spPr bwMode="auto">
          <a:xfrm>
            <a:off x="3000364" y="2643182"/>
            <a:ext cx="5099473"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b="1" i="0" u="none" strike="noStrike" cap="none" normalizeH="0" baseline="0" dirty="0" smtClean="0">
                <a:ln>
                  <a:noFill/>
                </a:ln>
                <a:solidFill>
                  <a:srgbClr val="00B050"/>
                </a:solidFill>
                <a:effectLst/>
                <a:latin typeface="Calibri" pitchFamily="34" charset="0"/>
                <a:ea typeface="Calibri" pitchFamily="34" charset="0"/>
                <a:cs typeface="2  Titr" pitchFamily="2" charset="-78"/>
              </a:rPr>
              <a:t>4-افزایش اقدامات بین المللی در خصوص موضوعات مشترک</a:t>
            </a:r>
            <a:endParaRPr kumimoji="0" lang="fa-IR" b="0" i="0" u="none" strike="noStrike" cap="none" normalizeH="0" baseline="0" dirty="0" smtClean="0">
              <a:ln>
                <a:noFill/>
              </a:ln>
              <a:solidFill>
                <a:srgbClr val="00B050"/>
              </a:solidFill>
              <a:effectLst/>
              <a:latin typeface="Arial" pitchFamily="34" charset="0"/>
              <a:cs typeface="2  Titr" pitchFamily="2" charset="-78"/>
            </a:endParaRPr>
          </a:p>
        </p:txBody>
      </p:sp>
      <p:sp>
        <p:nvSpPr>
          <p:cNvPr id="7"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9" name="Rectangle 1"/>
          <p:cNvSpPr>
            <a:spLocks noChangeArrowheads="1"/>
          </p:cNvSpPr>
          <p:nvPr/>
        </p:nvSpPr>
        <p:spPr bwMode="auto">
          <a:xfrm>
            <a:off x="0" y="3071810"/>
            <a:ext cx="8072462"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2060"/>
                </a:solidFill>
                <a:effectLst/>
                <a:latin typeface="Calibri" pitchFamily="34" charset="0"/>
                <a:ea typeface="Calibri" pitchFamily="34" charset="0"/>
                <a:cs typeface="B Nazanin" pitchFamily="2" charset="-78"/>
              </a:rPr>
              <a:t>نظام سرمایداری در تاریخ تحول خود سه دوره را پشت سر ذاشته است</a:t>
            </a:r>
            <a:r>
              <a:rPr kumimoji="0" lang="fa-IR" sz="2400" b="1" i="0" u="none" strike="noStrike" cap="none" normalizeH="0" baseline="0" dirty="0" smtClean="0">
                <a:ln>
                  <a:noFill/>
                </a:ln>
                <a:solidFill>
                  <a:schemeClr val="accent5">
                    <a:lumMod val="75000"/>
                  </a:schemeClr>
                </a:solidFill>
                <a:effectLst/>
                <a:latin typeface="Calibri" pitchFamily="34" charset="0"/>
                <a:ea typeface="Calibri" pitchFamily="34" charset="0"/>
                <a:cs typeface="B Nazanin" pitchFamily="2" charset="-78"/>
              </a:rPr>
              <a:t>:</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B Nazanin"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B050"/>
                </a:solidFill>
                <a:effectLst/>
                <a:latin typeface="Calibri" pitchFamily="34" charset="0"/>
                <a:ea typeface="Calibri" pitchFamily="34" charset="0"/>
                <a:cs typeface="B Nazanin" pitchFamily="2" charset="-78"/>
              </a:rPr>
              <a:t>1-</a:t>
            </a:r>
            <a:r>
              <a:rPr kumimoji="0" lang="fa-IR" sz="2400" b="1" i="0" u="none" strike="noStrike" cap="none" normalizeH="0" dirty="0" smtClean="0">
                <a:ln>
                  <a:noFill/>
                </a:ln>
                <a:solidFill>
                  <a:srgbClr val="00B050"/>
                </a:solidFill>
                <a:effectLst/>
                <a:latin typeface="Calibri" pitchFamily="34" charset="0"/>
                <a:ea typeface="Calibri" pitchFamily="34" charset="0"/>
                <a:cs typeface="B Nazanin" pitchFamily="2" charset="-78"/>
              </a:rPr>
              <a:t> </a:t>
            </a:r>
            <a:r>
              <a:rPr kumimoji="0" lang="fa-IR" sz="2400" b="1" i="0" u="none" strike="noStrike" cap="none" normalizeH="0" baseline="0" dirty="0" smtClean="0">
                <a:ln>
                  <a:noFill/>
                </a:ln>
                <a:solidFill>
                  <a:srgbClr val="00B050"/>
                </a:solidFill>
                <a:effectLst/>
                <a:latin typeface="Calibri" pitchFamily="34" charset="0"/>
                <a:ea typeface="Calibri" pitchFamily="34" charset="0"/>
                <a:cs typeface="B Nazanin" pitchFamily="2" charset="-78"/>
              </a:rPr>
              <a:t>سرمایه داری تجاری در قرن16و17 میلادی</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B050"/>
              </a:solidFill>
              <a:effectLst/>
              <a:latin typeface="Calibri" pitchFamily="34" charset="0"/>
              <a:ea typeface="Calibri" pitchFamily="34" charset="0"/>
              <a:cs typeface="B Nazanin"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sz="2400" b="1" dirty="0" smtClean="0">
                <a:solidFill>
                  <a:srgbClr val="00B050"/>
                </a:solidFill>
                <a:latin typeface="Calibri" pitchFamily="34" charset="0"/>
                <a:ea typeface="Calibri" pitchFamily="34" charset="0"/>
                <a:cs typeface="B Nazanin" pitchFamily="2" charset="-78"/>
              </a:rPr>
              <a:t>    2</a:t>
            </a:r>
            <a:r>
              <a:rPr kumimoji="0" lang="fa-IR" sz="2400" b="1" i="0" u="none" strike="noStrike" cap="none" normalizeH="0" baseline="0" dirty="0" smtClean="0">
                <a:ln>
                  <a:noFill/>
                </a:ln>
                <a:solidFill>
                  <a:srgbClr val="00B050"/>
                </a:solidFill>
                <a:effectLst/>
                <a:latin typeface="Calibri" pitchFamily="34" charset="0"/>
                <a:ea typeface="Calibri" pitchFamily="34" charset="0"/>
                <a:cs typeface="B Nazanin" pitchFamily="2" charset="-78"/>
              </a:rPr>
              <a:t>-</a:t>
            </a:r>
            <a:r>
              <a:rPr kumimoji="0" lang="fa-IR" sz="2400" b="1" i="0" u="none" strike="noStrike" cap="none" normalizeH="0" dirty="0" smtClean="0">
                <a:ln>
                  <a:noFill/>
                </a:ln>
                <a:solidFill>
                  <a:srgbClr val="00B050"/>
                </a:solidFill>
                <a:effectLst/>
                <a:latin typeface="Calibri" pitchFamily="34" charset="0"/>
                <a:ea typeface="Calibri" pitchFamily="34" charset="0"/>
                <a:cs typeface="B Nazanin" pitchFamily="2" charset="-78"/>
              </a:rPr>
              <a:t> </a:t>
            </a:r>
            <a:r>
              <a:rPr kumimoji="0" lang="fa-IR" sz="2400" b="1" i="0" u="none" strike="noStrike" cap="none" normalizeH="0" baseline="0" dirty="0" smtClean="0">
                <a:ln>
                  <a:noFill/>
                </a:ln>
                <a:solidFill>
                  <a:srgbClr val="00B050"/>
                </a:solidFill>
                <a:effectLst/>
                <a:latin typeface="Calibri" pitchFamily="34" charset="0"/>
                <a:ea typeface="Calibri" pitchFamily="34" charset="0"/>
                <a:cs typeface="B Nazanin" pitchFamily="2" charset="-78"/>
              </a:rPr>
              <a:t>سرمایه داتری صنعتی در قرن18و19 میلادی</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B050"/>
              </a:solidFill>
              <a:effectLst/>
              <a:latin typeface="Arial" pitchFamily="34" charset="0"/>
              <a:cs typeface="B Nazanin"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sz="2400" b="1" dirty="0" smtClean="0">
                <a:solidFill>
                  <a:srgbClr val="00B050"/>
                </a:solidFill>
                <a:latin typeface="Calibri" pitchFamily="34" charset="0"/>
                <a:ea typeface="Calibri" pitchFamily="34" charset="0"/>
                <a:cs typeface="B Nazanin" pitchFamily="2" charset="-78"/>
              </a:rPr>
              <a:t>       3</a:t>
            </a:r>
            <a:r>
              <a:rPr kumimoji="0" lang="fa-IR" sz="2400" b="1" i="0" u="none" strike="noStrike" cap="none" normalizeH="0" baseline="0" dirty="0" smtClean="0">
                <a:ln>
                  <a:noFill/>
                </a:ln>
                <a:solidFill>
                  <a:srgbClr val="00B050"/>
                </a:solidFill>
                <a:effectLst/>
                <a:latin typeface="Calibri" pitchFamily="34" charset="0"/>
                <a:ea typeface="Calibri" pitchFamily="34" charset="0"/>
                <a:cs typeface="B Nazanin" pitchFamily="2" charset="-78"/>
              </a:rPr>
              <a:t>-</a:t>
            </a:r>
            <a:r>
              <a:rPr kumimoji="0" lang="fa-IR" sz="2400" b="1" i="0" u="none" strike="noStrike" cap="none" normalizeH="0" dirty="0" smtClean="0">
                <a:ln>
                  <a:noFill/>
                </a:ln>
                <a:solidFill>
                  <a:srgbClr val="00B050"/>
                </a:solidFill>
                <a:effectLst/>
                <a:latin typeface="Calibri" pitchFamily="34" charset="0"/>
                <a:ea typeface="Calibri" pitchFamily="34" charset="0"/>
                <a:cs typeface="B Nazanin" pitchFamily="2" charset="-78"/>
              </a:rPr>
              <a:t> </a:t>
            </a:r>
            <a:r>
              <a:rPr kumimoji="0" lang="fa-IR" sz="2400" b="1" i="0" u="none" strike="noStrike" cap="none" normalizeH="0" baseline="0" dirty="0" smtClean="0">
                <a:ln>
                  <a:noFill/>
                </a:ln>
                <a:solidFill>
                  <a:srgbClr val="00B050"/>
                </a:solidFill>
                <a:effectLst/>
                <a:latin typeface="Calibri" pitchFamily="34" charset="0"/>
                <a:ea typeface="Calibri" pitchFamily="34" charset="0"/>
                <a:cs typeface="B Nazanin" pitchFamily="2" charset="-78"/>
              </a:rPr>
              <a:t>سرمایه داری مالی در قرن بیستم که بانکها نقش اساسی بهده دارند</a:t>
            </a:r>
            <a:endParaRPr kumimoji="0" lang="fa-IR" sz="2400" b="0" i="0" u="none" strike="noStrike" cap="none" normalizeH="0" baseline="0" dirty="0" smtClean="0">
              <a:ln>
                <a:noFill/>
              </a:ln>
              <a:solidFill>
                <a:srgbClr val="00B050"/>
              </a:solidFill>
              <a:effectLst/>
              <a:latin typeface="Arial" pitchFamily="34" charset="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down)">
                                      <p:cBhvr>
                                        <p:cTn id="7" dur="870">
                                          <p:stCondLst>
                                            <p:cond delay="0"/>
                                          </p:stCondLst>
                                        </p:cTn>
                                        <p:tgtEl>
                                          <p:spTgt spid="196610"/>
                                        </p:tgtEl>
                                      </p:cBhvr>
                                    </p:animEffect>
                                    <p:anim calcmode="lin" valueType="num">
                                      <p:cBhvr>
                                        <p:cTn id="8" dur="2733" tmFilter="0,0; 0.14,0.36; 0.43,0.73; 0.71,0.91; 1.0,1.0">
                                          <p:stCondLst>
                                            <p:cond delay="0"/>
                                          </p:stCondLst>
                                        </p:cTn>
                                        <p:tgtEl>
                                          <p:spTgt spid="196610"/>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196610"/>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196610"/>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196610"/>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196610"/>
                                        </p:tgtEl>
                                        <p:attrNameLst>
                                          <p:attrName>ppt_y</p:attrName>
                                        </p:attrNameLst>
                                      </p:cBhvr>
                                      <p:tavLst>
                                        <p:tav tm="0" fmla="#ppt_y-sin(pi*$)/81">
                                          <p:val>
                                            <p:fltVal val="0"/>
                                          </p:val>
                                        </p:tav>
                                        <p:tav tm="100000">
                                          <p:val>
                                            <p:fltVal val="1"/>
                                          </p:val>
                                        </p:tav>
                                      </p:tavLst>
                                    </p:anim>
                                    <p:animScale>
                                      <p:cBhvr>
                                        <p:cTn id="13" dur="39">
                                          <p:stCondLst>
                                            <p:cond delay="975"/>
                                          </p:stCondLst>
                                        </p:cTn>
                                        <p:tgtEl>
                                          <p:spTgt spid="196610"/>
                                        </p:tgtEl>
                                      </p:cBhvr>
                                      <p:to x="100000" y="60000"/>
                                    </p:animScale>
                                    <p:animScale>
                                      <p:cBhvr>
                                        <p:cTn id="14" dur="249" decel="50000">
                                          <p:stCondLst>
                                            <p:cond delay="1014"/>
                                          </p:stCondLst>
                                        </p:cTn>
                                        <p:tgtEl>
                                          <p:spTgt spid="196610"/>
                                        </p:tgtEl>
                                      </p:cBhvr>
                                      <p:to x="100000" y="100000"/>
                                    </p:animScale>
                                    <p:animScale>
                                      <p:cBhvr>
                                        <p:cTn id="15" dur="39">
                                          <p:stCondLst>
                                            <p:cond delay="1968"/>
                                          </p:stCondLst>
                                        </p:cTn>
                                        <p:tgtEl>
                                          <p:spTgt spid="196610"/>
                                        </p:tgtEl>
                                      </p:cBhvr>
                                      <p:to x="100000" y="80000"/>
                                    </p:animScale>
                                    <p:animScale>
                                      <p:cBhvr>
                                        <p:cTn id="16" dur="249" decel="50000">
                                          <p:stCondLst>
                                            <p:cond delay="2007"/>
                                          </p:stCondLst>
                                        </p:cTn>
                                        <p:tgtEl>
                                          <p:spTgt spid="196610"/>
                                        </p:tgtEl>
                                      </p:cBhvr>
                                      <p:to x="100000" y="100000"/>
                                    </p:animScale>
                                    <p:animScale>
                                      <p:cBhvr>
                                        <p:cTn id="17" dur="39">
                                          <p:stCondLst>
                                            <p:cond delay="2463"/>
                                          </p:stCondLst>
                                        </p:cTn>
                                        <p:tgtEl>
                                          <p:spTgt spid="196610"/>
                                        </p:tgtEl>
                                      </p:cBhvr>
                                      <p:to x="100000" y="90000"/>
                                    </p:animScale>
                                    <p:animScale>
                                      <p:cBhvr>
                                        <p:cTn id="18" dur="249" decel="50000">
                                          <p:stCondLst>
                                            <p:cond delay="2502"/>
                                          </p:stCondLst>
                                        </p:cTn>
                                        <p:tgtEl>
                                          <p:spTgt spid="196610"/>
                                        </p:tgtEl>
                                      </p:cBhvr>
                                      <p:to x="100000" y="100000"/>
                                    </p:animScale>
                                    <p:animScale>
                                      <p:cBhvr>
                                        <p:cTn id="19" dur="39">
                                          <p:stCondLst>
                                            <p:cond delay="2712"/>
                                          </p:stCondLst>
                                        </p:cTn>
                                        <p:tgtEl>
                                          <p:spTgt spid="196610"/>
                                        </p:tgtEl>
                                      </p:cBhvr>
                                      <p:to x="100000" y="95000"/>
                                    </p:animScale>
                                    <p:animScale>
                                      <p:cBhvr>
                                        <p:cTn id="20" dur="249" decel="50000">
                                          <p:stCondLst>
                                            <p:cond delay="2751"/>
                                          </p:stCondLst>
                                        </p:cTn>
                                        <p:tgtEl>
                                          <p:spTgt spid="1966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96612"/>
                                        </p:tgtEl>
                                        <p:attrNameLst>
                                          <p:attrName>style.visibility</p:attrName>
                                        </p:attrNameLst>
                                      </p:cBhvr>
                                      <p:to>
                                        <p:strVal val="visible"/>
                                      </p:to>
                                    </p:set>
                                    <p:animEffect transition="in" filter="wipe(down)">
                                      <p:cBhvr>
                                        <p:cTn id="25" dur="580">
                                          <p:stCondLst>
                                            <p:cond delay="0"/>
                                          </p:stCondLst>
                                        </p:cTn>
                                        <p:tgtEl>
                                          <p:spTgt spid="196612"/>
                                        </p:tgtEl>
                                      </p:cBhvr>
                                    </p:animEffect>
                                    <p:anim calcmode="lin" valueType="num">
                                      <p:cBhvr>
                                        <p:cTn id="26" dur="1822" tmFilter="0,0; 0.14,0.36; 0.43,0.73; 0.71,0.91; 1.0,1.0">
                                          <p:stCondLst>
                                            <p:cond delay="0"/>
                                          </p:stCondLst>
                                        </p:cTn>
                                        <p:tgtEl>
                                          <p:spTgt spid="19661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9661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9661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9661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96612"/>
                                        </p:tgtEl>
                                        <p:attrNameLst>
                                          <p:attrName>ppt_y</p:attrName>
                                        </p:attrNameLst>
                                      </p:cBhvr>
                                      <p:tavLst>
                                        <p:tav tm="0" fmla="#ppt_y-sin(pi*$)/81">
                                          <p:val>
                                            <p:fltVal val="0"/>
                                          </p:val>
                                        </p:tav>
                                        <p:tav tm="100000">
                                          <p:val>
                                            <p:fltVal val="1"/>
                                          </p:val>
                                        </p:tav>
                                      </p:tavLst>
                                    </p:anim>
                                    <p:animScale>
                                      <p:cBhvr>
                                        <p:cTn id="31" dur="26">
                                          <p:stCondLst>
                                            <p:cond delay="650"/>
                                          </p:stCondLst>
                                        </p:cTn>
                                        <p:tgtEl>
                                          <p:spTgt spid="196612"/>
                                        </p:tgtEl>
                                      </p:cBhvr>
                                      <p:to x="100000" y="60000"/>
                                    </p:animScale>
                                    <p:animScale>
                                      <p:cBhvr>
                                        <p:cTn id="32" dur="166" decel="50000">
                                          <p:stCondLst>
                                            <p:cond delay="676"/>
                                          </p:stCondLst>
                                        </p:cTn>
                                        <p:tgtEl>
                                          <p:spTgt spid="196612"/>
                                        </p:tgtEl>
                                      </p:cBhvr>
                                      <p:to x="100000" y="100000"/>
                                    </p:animScale>
                                    <p:animScale>
                                      <p:cBhvr>
                                        <p:cTn id="33" dur="26">
                                          <p:stCondLst>
                                            <p:cond delay="1312"/>
                                          </p:stCondLst>
                                        </p:cTn>
                                        <p:tgtEl>
                                          <p:spTgt spid="196612"/>
                                        </p:tgtEl>
                                      </p:cBhvr>
                                      <p:to x="100000" y="80000"/>
                                    </p:animScale>
                                    <p:animScale>
                                      <p:cBhvr>
                                        <p:cTn id="34" dur="166" decel="50000">
                                          <p:stCondLst>
                                            <p:cond delay="1338"/>
                                          </p:stCondLst>
                                        </p:cTn>
                                        <p:tgtEl>
                                          <p:spTgt spid="196612"/>
                                        </p:tgtEl>
                                      </p:cBhvr>
                                      <p:to x="100000" y="100000"/>
                                    </p:animScale>
                                    <p:animScale>
                                      <p:cBhvr>
                                        <p:cTn id="35" dur="26">
                                          <p:stCondLst>
                                            <p:cond delay="1642"/>
                                          </p:stCondLst>
                                        </p:cTn>
                                        <p:tgtEl>
                                          <p:spTgt spid="196612"/>
                                        </p:tgtEl>
                                      </p:cBhvr>
                                      <p:to x="100000" y="90000"/>
                                    </p:animScale>
                                    <p:animScale>
                                      <p:cBhvr>
                                        <p:cTn id="36" dur="166" decel="50000">
                                          <p:stCondLst>
                                            <p:cond delay="1668"/>
                                          </p:stCondLst>
                                        </p:cTn>
                                        <p:tgtEl>
                                          <p:spTgt spid="196612"/>
                                        </p:tgtEl>
                                      </p:cBhvr>
                                      <p:to x="100000" y="100000"/>
                                    </p:animScale>
                                    <p:animScale>
                                      <p:cBhvr>
                                        <p:cTn id="37" dur="26">
                                          <p:stCondLst>
                                            <p:cond delay="1808"/>
                                          </p:stCondLst>
                                        </p:cTn>
                                        <p:tgtEl>
                                          <p:spTgt spid="196612"/>
                                        </p:tgtEl>
                                      </p:cBhvr>
                                      <p:to x="100000" y="95000"/>
                                    </p:animScale>
                                    <p:animScale>
                                      <p:cBhvr>
                                        <p:cTn id="38" dur="166" decel="50000">
                                          <p:stCondLst>
                                            <p:cond delay="1834"/>
                                          </p:stCondLst>
                                        </p:cTn>
                                        <p:tgtEl>
                                          <p:spTgt spid="196612"/>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37"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2000"/>
                                        <p:tgtEl>
                                          <p:spTgt spid="9"/>
                                        </p:tgtEl>
                                      </p:cBhvr>
                                    </p:animEffect>
                                    <p:anim calcmode="lin" valueType="num">
                                      <p:cBhvr>
                                        <p:cTn id="44" dur="2000" fill="hold"/>
                                        <p:tgtEl>
                                          <p:spTgt spid="9"/>
                                        </p:tgtEl>
                                        <p:attrNameLst>
                                          <p:attrName>ppt_x</p:attrName>
                                        </p:attrNameLst>
                                      </p:cBhvr>
                                      <p:tavLst>
                                        <p:tav tm="0">
                                          <p:val>
                                            <p:strVal val="#ppt_x"/>
                                          </p:val>
                                        </p:tav>
                                        <p:tav tm="100000">
                                          <p:val>
                                            <p:strVal val="#ppt_x"/>
                                          </p:val>
                                        </p:tav>
                                      </p:tavLst>
                                    </p:anim>
                                    <p:anim calcmode="lin" valueType="num">
                                      <p:cBhvr>
                                        <p:cTn id="45" dur="1800" decel="100000" fill="hold"/>
                                        <p:tgtEl>
                                          <p:spTgt spid="9"/>
                                        </p:tgtEl>
                                        <p:attrNameLst>
                                          <p:attrName>ppt_y</p:attrName>
                                        </p:attrNameLst>
                                      </p:cBhvr>
                                      <p:tavLst>
                                        <p:tav tm="0">
                                          <p:val>
                                            <p:strVal val="#ppt_y+1"/>
                                          </p:val>
                                        </p:tav>
                                        <p:tav tm="100000">
                                          <p:val>
                                            <p:strVal val="#ppt_y-.03"/>
                                          </p:val>
                                        </p:tav>
                                      </p:tavLst>
                                    </p:anim>
                                    <p:anim calcmode="lin" valueType="num">
                                      <p:cBhvr>
                                        <p:cTn id="46" dur="200" accel="100000" fill="hold">
                                          <p:stCondLst>
                                            <p:cond delay="18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7" presetClass="entr" presetSubtype="10" fill="hold" grpId="1"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p:bldP spid="196612" grpId="0"/>
      <p:bldP spid="9" grpId="0"/>
      <p:bldP spid="9"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20</a:t>
            </a:fld>
            <a:endParaRPr lang="en-US"/>
          </a:p>
        </p:txBody>
      </p:sp>
      <p:sp>
        <p:nvSpPr>
          <p:cNvPr id="194562" name="Rectangle 2"/>
          <p:cNvSpPr>
            <a:spLocks noChangeArrowheads="1"/>
          </p:cNvSpPr>
          <p:nvPr/>
        </p:nvSpPr>
        <p:spPr bwMode="auto">
          <a:xfrm>
            <a:off x="2285984" y="285728"/>
            <a:ext cx="335758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3200" b="1" i="0" u="none" strike="noStrike" cap="none" normalizeH="0" baseline="0" dirty="0" smtClean="0">
                <a:ln>
                  <a:noFill/>
                </a:ln>
                <a:solidFill>
                  <a:srgbClr val="002060"/>
                </a:solidFill>
                <a:effectLst/>
                <a:latin typeface="Calibri" pitchFamily="34" charset="0"/>
                <a:ea typeface="Calibri" pitchFamily="34" charset="0"/>
                <a:cs typeface="B Nazanin" pitchFamily="2" charset="-78"/>
              </a:rPr>
              <a:t>ابزارهای جهانی شدن</a:t>
            </a:r>
            <a:endParaRPr kumimoji="0" lang="fa-IR" sz="3200" b="0" i="0" u="none" strike="noStrike" cap="none" normalizeH="0" baseline="0" dirty="0" smtClean="0">
              <a:ln>
                <a:noFill/>
              </a:ln>
              <a:solidFill>
                <a:srgbClr val="002060"/>
              </a:solidFill>
              <a:effectLst/>
              <a:latin typeface="Arial" pitchFamily="34" charset="0"/>
              <a:cs typeface="B Nazanin" pitchFamily="2" charset="-78"/>
            </a:endParaRPr>
          </a:p>
        </p:txBody>
      </p:sp>
      <p:sp>
        <p:nvSpPr>
          <p:cNvPr id="194564" name="Rectangle 4"/>
          <p:cNvSpPr>
            <a:spLocks noChangeArrowheads="1"/>
          </p:cNvSpPr>
          <p:nvPr/>
        </p:nvSpPr>
        <p:spPr bwMode="auto">
          <a:xfrm>
            <a:off x="928662" y="928670"/>
            <a:ext cx="742955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endPar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endParaRPr>
          </a:p>
          <a:p>
            <a:pPr lvl="0" algn="justLow" rtl="1" fontAlgn="base">
              <a:spcBef>
                <a:spcPct val="0"/>
              </a:spcBef>
              <a:spcAft>
                <a:spcPct val="0"/>
              </a:spcAft>
            </a:pPr>
            <a:r>
              <a:rPr lang="fa-IR" b="1" dirty="0" smtClean="0">
                <a:solidFill>
                  <a:srgbClr val="00B050"/>
                </a:solidFill>
                <a:latin typeface="Calibri" pitchFamily="34" charset="0"/>
                <a:ea typeface="Calibri" pitchFamily="34" charset="0"/>
                <a:cs typeface="Titr" pitchFamily="2" charset="-78"/>
              </a:rPr>
              <a:t>1-تجارت بین المللی</a:t>
            </a:r>
          </a:p>
          <a:p>
            <a:pPr lvl="0" algn="justLow" rtl="1" fontAlgn="base">
              <a:spcBef>
                <a:spcPct val="0"/>
              </a:spcBef>
              <a:spcAft>
                <a:spcPct val="0"/>
              </a:spcAft>
            </a:pPr>
            <a:endParaRPr lang="fa-IR" b="1" dirty="0" smtClean="0">
              <a:solidFill>
                <a:srgbClr val="00B050"/>
              </a:solidFill>
              <a:latin typeface="Calibri" pitchFamily="34" charset="0"/>
              <a:ea typeface="Calibri" pitchFamily="34" charset="0"/>
              <a:cs typeface="Titr" pitchFamily="2" charset="-78"/>
            </a:endParaRPr>
          </a:p>
          <a:p>
            <a:pPr lvl="0" algn="justLow" rtl="1" fontAlgn="base">
              <a:spcBef>
                <a:spcPct val="0"/>
              </a:spcBef>
              <a:spcAft>
                <a:spcPct val="0"/>
              </a:spcAft>
            </a:pPr>
            <a:r>
              <a:rPr lang="fa-IR" b="1" dirty="0" smtClean="0">
                <a:solidFill>
                  <a:srgbClr val="00B050"/>
                </a:solidFill>
                <a:latin typeface="Calibri" pitchFamily="34" charset="0"/>
                <a:ea typeface="Calibri" pitchFamily="34" charset="0"/>
                <a:cs typeface="Titr" pitchFamily="2" charset="-78"/>
              </a:rPr>
              <a:t>2- </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سرمایه گذاری مستقیم مستقیم خارجی و سایر جریانه های سرمایه</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rgbClr val="00B050"/>
              </a:solidFill>
              <a:effectLst/>
              <a:latin typeface="Arial"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b="1" dirty="0" smtClean="0">
                <a:solidFill>
                  <a:srgbClr val="00B050"/>
                </a:solidFill>
                <a:latin typeface="Calibri" pitchFamily="34" charset="0"/>
                <a:ea typeface="Calibri" pitchFamily="34" charset="0"/>
                <a:cs typeface="Titr" pitchFamily="2" charset="-78"/>
              </a:rPr>
              <a:t>    3</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-بین المللی شدن تولید</a:t>
            </a:r>
          </a:p>
          <a:p>
            <a:pPr marL="0" marR="0" lvl="0" indent="0" algn="justLow" defTabSz="914400" rtl="1" eaLnBrk="0" fontAlgn="base" latinLnBrk="0" hangingPunct="0">
              <a:lnSpc>
                <a:spcPct val="100000"/>
              </a:lnSpc>
              <a:spcBef>
                <a:spcPct val="0"/>
              </a:spcBef>
              <a:spcAft>
                <a:spcPct val="0"/>
              </a:spcAft>
              <a:buClrTx/>
              <a:buSzTx/>
              <a:buFontTx/>
              <a:buNone/>
              <a:tabLst/>
            </a:pPr>
            <a:endPar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fa-IR" dirty="0" smtClean="0">
                <a:solidFill>
                  <a:srgbClr val="00B050"/>
                </a:solidFill>
                <a:latin typeface="Arial" pitchFamily="34" charset="0"/>
                <a:ea typeface="Calibri" pitchFamily="34" charset="0"/>
                <a:cs typeface="Titr" pitchFamily="2" charset="-78"/>
              </a:rPr>
              <a:t>      4</a:t>
            </a:r>
            <a:r>
              <a:rPr kumimoji="0" lang="fa-IR"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-انتقال تکنولوژی</a:t>
            </a:r>
            <a:endParaRPr kumimoji="0" lang="fa-IR" b="0" i="0" u="none" strike="noStrike" cap="none" normalizeH="0" baseline="0" dirty="0" smtClean="0">
              <a:ln>
                <a:noFill/>
              </a:ln>
              <a:solidFill>
                <a:srgbClr val="00B050"/>
              </a:solidFill>
              <a:effectLst/>
              <a:latin typeface="Arial" pitchFamily="34" charset="0"/>
              <a:cs typeface="Titr" pitchFamily="2" charset="-78"/>
            </a:endParaRPr>
          </a:p>
        </p:txBody>
      </p:sp>
      <p:sp>
        <p:nvSpPr>
          <p:cNvPr id="8"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4564"/>
                                        </p:tgtEl>
                                        <p:attrNameLst>
                                          <p:attrName>style.visibility</p:attrName>
                                        </p:attrNameLst>
                                      </p:cBhvr>
                                      <p:to>
                                        <p:strVal val="visible"/>
                                      </p:to>
                                    </p:set>
                                    <p:animEffect transition="in" filter="fade">
                                      <p:cBhvr>
                                        <p:cTn id="7" dur="2000"/>
                                        <p:tgtEl>
                                          <p:spTgt spid="194564"/>
                                        </p:tgtEl>
                                      </p:cBhvr>
                                    </p:animEffect>
                                    <p:anim calcmode="lin" valueType="num">
                                      <p:cBhvr>
                                        <p:cTn id="8" dur="2000" fill="hold"/>
                                        <p:tgtEl>
                                          <p:spTgt spid="194564"/>
                                        </p:tgtEl>
                                        <p:attrNameLst>
                                          <p:attrName>ppt_x</p:attrName>
                                        </p:attrNameLst>
                                      </p:cBhvr>
                                      <p:tavLst>
                                        <p:tav tm="0">
                                          <p:val>
                                            <p:strVal val="#ppt_x"/>
                                          </p:val>
                                        </p:tav>
                                        <p:tav tm="100000">
                                          <p:val>
                                            <p:strVal val="#ppt_x"/>
                                          </p:val>
                                        </p:tav>
                                      </p:tavLst>
                                    </p:anim>
                                    <p:anim calcmode="lin" valueType="num">
                                      <p:cBhvr>
                                        <p:cTn id="9" dur="2000" fill="hold"/>
                                        <p:tgtEl>
                                          <p:spTgt spid="1945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69DC3D2-2B4D-4328-871D-A3A51B5CD5FC}" type="slidenum">
              <a:rPr lang="en-US" smtClean="0"/>
              <a:pPr/>
              <a:t>21</a:t>
            </a:fld>
            <a:endParaRPr lang="en-US"/>
          </a:p>
        </p:txBody>
      </p:sp>
      <p:sp>
        <p:nvSpPr>
          <p:cNvPr id="197633" name="Rectangle 1"/>
          <p:cNvSpPr>
            <a:spLocks noChangeArrowheads="1"/>
          </p:cNvSpPr>
          <p:nvPr/>
        </p:nvSpPr>
        <p:spPr bwMode="auto">
          <a:xfrm>
            <a:off x="3071802" y="0"/>
            <a:ext cx="335755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32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جهانی شدن توسعه</a:t>
            </a:r>
            <a:endParaRPr kumimoji="0" lang="fa-IR" sz="3200" b="0" i="0" u="none" strike="noStrike" cap="none" normalizeH="0" baseline="0" dirty="0" smtClean="0">
              <a:ln>
                <a:noFill/>
              </a:ln>
              <a:solidFill>
                <a:srgbClr val="002060"/>
              </a:solidFill>
              <a:effectLst/>
              <a:latin typeface="Arial" pitchFamily="34" charset="0"/>
              <a:cs typeface="Titr" pitchFamily="2" charset="-78"/>
            </a:endParaRPr>
          </a:p>
        </p:txBody>
      </p:sp>
      <p:sp>
        <p:nvSpPr>
          <p:cNvPr id="3073" name="Rectangle 1"/>
          <p:cNvSpPr>
            <a:spLocks noChangeArrowheads="1"/>
          </p:cNvSpPr>
          <p:nvPr/>
        </p:nvSpPr>
        <p:spPr bwMode="auto">
          <a:xfrm>
            <a:off x="500034" y="714356"/>
            <a:ext cx="807246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روش حصول توسعه و اعمال آن در کشورهای در حال توسعه؛بیانگر یک دستور کار جهانی استاندارد شده است حتی آرزو ها و سودها مادی و غیر مادی(فرهنگی) زیادی در کشورهای در حال توسعه ؛باز تاب مجوعه ای از تاثیرات جهانی شدن هستند</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3074" name="Rectangle 2"/>
          <p:cNvSpPr>
            <a:spLocks noChangeArrowheads="1"/>
          </p:cNvSpPr>
          <p:nvPr/>
        </p:nvSpPr>
        <p:spPr bwMode="auto">
          <a:xfrm>
            <a:off x="642910" y="1714488"/>
            <a:ext cx="8001056"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smtClean="0">
                <a:ln>
                  <a:noFill/>
                </a:ln>
                <a:solidFill>
                  <a:srgbClr val="00B050"/>
                </a:solidFill>
                <a:effectLst/>
                <a:latin typeface="Calibri" pitchFamily="34" charset="0"/>
                <a:ea typeface="Calibri" pitchFamily="34" charset="0"/>
                <a:cs typeface="Titr" pitchFamily="2" charset="-78"/>
              </a:rPr>
              <a:t>مسله توسعه </a:t>
            </a:r>
            <a:r>
              <a:rPr kumimoji="0" lang="fa-IR" sz="2000" b="1" i="0" u="none" strike="noStrike" cap="none" normalizeH="0" baseline="0" dirty="0" smtClean="0">
                <a:ln>
                  <a:noFill/>
                </a:ln>
                <a:solidFill>
                  <a:srgbClr val="00B050"/>
                </a:solidFill>
                <a:effectLst/>
                <a:latin typeface="Calibri" pitchFamily="34" charset="0"/>
                <a:ea typeface="Calibri" pitchFamily="34" charset="0"/>
                <a:cs typeface="Titr" pitchFamily="2" charset="-78"/>
              </a:rPr>
              <a:t>اساسا مسئله ای جهانی است بر حسب الزامات جهانی تعهریف می شود از تدوین و ارائه الگو های توسعه تا مسئله کمک خارجی استقراض؛طرح های کمک سازمان های دولتی همگی واکنش به معمای توسعه است که بر حسب شرایط جهانی شدن تعریف می شوند</a:t>
            </a:r>
            <a:endParaRPr kumimoji="0" lang="fa-IR" sz="2000" b="0" i="0" u="none" strike="noStrike" cap="none" normalizeH="0" baseline="0" dirty="0" smtClean="0">
              <a:ln>
                <a:noFill/>
              </a:ln>
              <a:solidFill>
                <a:srgbClr val="00B050"/>
              </a:solidFill>
              <a:effectLst/>
              <a:latin typeface="Arial" pitchFamily="34" charset="0"/>
              <a:cs typeface="Titr" pitchFamily="2" charset="-78"/>
            </a:endParaRPr>
          </a:p>
        </p:txBody>
      </p:sp>
      <p:sp>
        <p:nvSpPr>
          <p:cNvPr id="9" name="Rectangle 1"/>
          <p:cNvSpPr>
            <a:spLocks noChangeArrowheads="1"/>
          </p:cNvSpPr>
          <p:nvPr/>
        </p:nvSpPr>
        <p:spPr bwMode="auto">
          <a:xfrm>
            <a:off x="5929322" y="6143644"/>
            <a:ext cx="17859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26F60A"/>
                </a:solidFill>
                <a:effectLst/>
                <a:latin typeface="Calibri" pitchFamily="34" charset="0"/>
                <a:ea typeface="Calibri" pitchFamily="34" charset="0"/>
                <a:cs typeface="Titr" pitchFamily="2" charset="-78"/>
              </a:rPr>
              <a:t>جهانی شدن</a:t>
            </a:r>
            <a:endParaRPr kumimoji="0" lang="fa-IR" sz="2400" b="0" i="0" u="none" strike="noStrike" cap="none" normalizeH="0" baseline="0" dirty="0" smtClean="0">
              <a:ln>
                <a:noFill/>
              </a:ln>
              <a:solidFill>
                <a:srgbClr val="26F60A"/>
              </a:solidFill>
              <a:effectLst/>
              <a:latin typeface="Arial" pitchFamily="34" charset="0"/>
              <a:cs typeface="Arial" pitchFamily="34" charset="0"/>
            </a:endParaRPr>
          </a:p>
        </p:txBody>
      </p:sp>
      <p:sp>
        <p:nvSpPr>
          <p:cNvPr id="7" name="Rectangle 1"/>
          <p:cNvSpPr>
            <a:spLocks noChangeArrowheads="1"/>
          </p:cNvSpPr>
          <p:nvPr/>
        </p:nvSpPr>
        <p:spPr bwMode="auto">
          <a:xfrm>
            <a:off x="0" y="3143248"/>
            <a:ext cx="857256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2  Titr" pitchFamily="2" charset="-78"/>
              </a:rPr>
              <a:t>اولین و شاید مهمترین ویژگی جهانی شدن اقتصاد عبارت است از گسترش روز افزون تجارت میان جوامع مختلف در سطح کره خاکی</a:t>
            </a:r>
            <a:endParaRPr kumimoji="0" lang="en-US" sz="2000" b="0" i="0" u="none" strike="noStrike" cap="none" normalizeH="0" baseline="0" dirty="0" smtClean="0">
              <a:ln>
                <a:noFill/>
              </a:ln>
              <a:solidFill>
                <a:srgbClr val="00B050"/>
              </a:solidFill>
              <a:effectLst/>
              <a:latin typeface="Arial" pitchFamily="34" charset="0"/>
              <a:cs typeface="2  Tit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B050"/>
                </a:solidFill>
                <a:effectLst/>
                <a:latin typeface="Calibri" pitchFamily="34" charset="0"/>
                <a:ea typeface="Calibri" pitchFamily="34" charset="0"/>
                <a:cs typeface="2  Titr" pitchFamily="2" charset="-78"/>
              </a:rPr>
              <a:t>تجارت موتور محرک فعالیت های اقتصادی است و بدون توسعه تجارت سخن گفتن از توسعه اقتصادی بی معناست</a:t>
            </a:r>
            <a:endParaRPr kumimoji="0" lang="fa-IR" sz="2000" b="0" i="0" u="none" strike="noStrike" cap="none" normalizeH="0" baseline="0" dirty="0" smtClean="0">
              <a:ln>
                <a:noFill/>
              </a:ln>
              <a:solidFill>
                <a:srgbClr val="00B050"/>
              </a:solidFill>
              <a:effectLst/>
              <a:latin typeface="Arial" pitchFamily="34" charset="0"/>
              <a:cs typeface="2  Titr" pitchFamily="2" charset="-78"/>
            </a:endParaRPr>
          </a:p>
        </p:txBody>
      </p:sp>
      <p:sp>
        <p:nvSpPr>
          <p:cNvPr id="8" name="Rectangle 1"/>
          <p:cNvSpPr>
            <a:spLocks noChangeArrowheads="1"/>
          </p:cNvSpPr>
          <p:nvPr/>
        </p:nvSpPr>
        <p:spPr bwMode="auto">
          <a:xfrm>
            <a:off x="1142976" y="5643578"/>
            <a:ext cx="664373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معایب جهانی شدن از دیدگاه مخالفان</a:t>
            </a:r>
            <a:endParaRPr kumimoji="0" lang="fa-I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0" name="Rectangle 2"/>
          <p:cNvSpPr>
            <a:spLocks noChangeArrowheads="1"/>
          </p:cNvSpPr>
          <p:nvPr/>
        </p:nvSpPr>
        <p:spPr bwMode="auto">
          <a:xfrm>
            <a:off x="5143504" y="4786322"/>
            <a:ext cx="278601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2060"/>
                </a:solidFill>
                <a:effectLst/>
                <a:latin typeface="Calibri" pitchFamily="34" charset="0"/>
                <a:ea typeface="Calibri" pitchFamily="34" charset="0"/>
                <a:cs typeface="Titr" pitchFamily="2" charset="-78"/>
              </a:rPr>
              <a:t>مزایایی جهانی شدن</a:t>
            </a:r>
            <a:endParaRPr kumimoji="0" lang="fa-IR" sz="2400" b="0" i="0" u="none" strike="noStrike" cap="none" normalizeH="0" baseline="0" dirty="0" smtClean="0">
              <a:ln>
                <a:noFill/>
              </a:ln>
              <a:solidFill>
                <a:srgbClr val="002060"/>
              </a:solidFill>
              <a:effectLst/>
              <a:latin typeface="Arial" pitchFamily="34" charset="0"/>
              <a:cs typeface="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073">
                                            <p:txEl>
                                              <p:pRg st="0" end="0"/>
                                            </p:txEl>
                                          </p:spTgt>
                                        </p:tgtEl>
                                        <p:attrNameLst>
                                          <p:attrName>style.visibility</p:attrName>
                                        </p:attrNameLst>
                                      </p:cBhvr>
                                      <p:to>
                                        <p:strVal val="visible"/>
                                      </p:to>
                                    </p:set>
                                    <p:anim calcmode="lin" valueType="num">
                                      <p:cBhvr>
                                        <p:cTn id="7" dur="500" decel="50000" fill="hold">
                                          <p:stCondLst>
                                            <p:cond delay="0"/>
                                          </p:stCondLst>
                                        </p:cTn>
                                        <p:tgtEl>
                                          <p:spTgt spid="307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07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07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07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07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07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07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07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074">
                                            <p:txEl>
                                              <p:pRg st="0" end="0"/>
                                            </p:txEl>
                                          </p:spTgt>
                                        </p:tgtEl>
                                        <p:attrNameLst>
                                          <p:attrName>style.visibility</p:attrName>
                                        </p:attrNameLst>
                                      </p:cBhvr>
                                      <p:to>
                                        <p:strVal val="visible"/>
                                      </p:to>
                                    </p:set>
                                    <p:anim calcmode="lin" valueType="num">
                                      <p:cBhvr>
                                        <p:cTn id="19" dur="500" decel="50000" fill="hold">
                                          <p:stCondLst>
                                            <p:cond delay="0"/>
                                          </p:stCondLst>
                                        </p:cTn>
                                        <p:tgtEl>
                                          <p:spTgt spid="3074">
                                            <p:txEl>
                                              <p:pRg st="0" end="0"/>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074">
                                            <p:txEl>
                                              <p:pRg st="0" end="0"/>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074">
                                            <p:txEl>
                                              <p:pRg st="0" end="0"/>
                                            </p:txEl>
                                          </p:spTgt>
                                        </p:tgtEl>
                                        <p:attrNameLst>
                                          <p:attrName>ppt_w</p:attrName>
                                        </p:attrNameLst>
                                      </p:cBhvr>
                                      <p:tavLst>
                                        <p:tav tm="0">
                                          <p:val>
                                            <p:strVal val="#ppt_w*.05"/>
                                          </p:val>
                                        </p:tav>
                                        <p:tav tm="100000">
                                          <p:val>
                                            <p:strVal val="#ppt_w"/>
                                          </p:val>
                                        </p:tav>
                                      </p:tavLst>
                                    </p:anim>
                                    <p:anim calcmode="lin" valueType="num">
                                      <p:cBhvr>
                                        <p:cTn id="22" dur="1000" fill="hold"/>
                                        <p:tgtEl>
                                          <p:spTgt spid="3074">
                                            <p:txEl>
                                              <p:pRg st="0" end="0"/>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074">
                                            <p:txEl>
                                              <p:pRg st="0" end="0"/>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074">
                                            <p:txEl>
                                              <p:pRg st="0" end="0"/>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074">
                                            <p:txEl>
                                              <p:pRg st="0" end="0"/>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07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4" dur="1000" fill="hold"/>
                                        <p:tgtEl>
                                          <p:spTgt spid="7"/>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34"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from="(-#ppt_w/2)" to="(#ppt_x)" calcmode="lin" valueType="num">
                                      <p:cBhvr>
                                        <p:cTn id="43" dur="600" fill="hold">
                                          <p:stCondLst>
                                            <p:cond delay="0"/>
                                          </p:stCondLst>
                                        </p:cTn>
                                        <p:tgtEl>
                                          <p:spTgt spid="10"/>
                                        </p:tgtEl>
                                        <p:attrNameLst>
                                          <p:attrName>ppt_x</p:attrName>
                                        </p:attrNameLst>
                                      </p:cBhvr>
                                    </p:anim>
                                    <p:anim from="0" to="-1.0" calcmode="lin" valueType="num">
                                      <p:cBhvr>
                                        <p:cTn id="44" dur="200" decel="50000" autoRev="1" fill="hold">
                                          <p:stCondLst>
                                            <p:cond delay="600"/>
                                          </p:stCondLst>
                                        </p:cTn>
                                        <p:tgtEl>
                                          <p:spTgt spid="10"/>
                                        </p:tgtEl>
                                        <p:attrNameLst>
                                          <p:attrName>xshear</p:attrName>
                                        </p:attrNameLst>
                                      </p:cBhvr>
                                    </p:anim>
                                    <p:animScale>
                                      <p:cBhvr>
                                        <p:cTn id="45" dur="200" decel="100000" autoRev="1" fill="hold">
                                          <p:stCondLst>
                                            <p:cond delay="600"/>
                                          </p:stCondLst>
                                        </p:cTn>
                                        <p:tgtEl>
                                          <p:spTgt spid="10"/>
                                        </p:tgtEl>
                                      </p:cBhvr>
                                      <p:from x="100000" y="100000"/>
                                      <p:to x="80000" y="100000"/>
                                    </p:animScale>
                                    <p:anim by="(#ppt_h/3+#ppt_w*0.1)" calcmode="lin" valueType="num">
                                      <p:cBhvr additive="sum">
                                        <p:cTn id="46" dur="200" decel="100000" autoRev="1" fill="hold">
                                          <p:stCondLst>
                                            <p:cond delay="600"/>
                                          </p:stCondLst>
                                        </p:cTn>
                                        <p:tgtEl>
                                          <p:spTgt spid="10"/>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5"/>
          <p:cNvSpPr>
            <a:spLocks noGrp="1"/>
          </p:cNvSpPr>
          <p:nvPr>
            <p:ph type="body" sz="half" idx="2"/>
          </p:nvPr>
        </p:nvSpPr>
        <p:spPr>
          <a:xfrm>
            <a:off x="827584" y="5301208"/>
            <a:ext cx="4419600" cy="762000"/>
          </a:xfrm>
        </p:spPr>
        <p:txBody>
          <a:bodyPr>
            <a:normAutofit/>
          </a:bodyPr>
          <a:lstStyle/>
          <a:p>
            <a:pPr algn="ctr"/>
            <a:r>
              <a:rPr lang="fa-IR" sz="2400" dirty="0" smtClean="0">
                <a:solidFill>
                  <a:srgbClr val="26F60A"/>
                </a:solidFill>
                <a:cs typeface="B Mitra" pitchFamily="2" charset="-78"/>
              </a:rPr>
              <a:t>خداوندا مرا صاحب اندیشه کن نه برده اندیشه ها</a:t>
            </a:r>
            <a:endParaRPr lang="en-US" sz="2400" dirty="0">
              <a:solidFill>
                <a:srgbClr val="26F60A"/>
              </a:solidFill>
              <a:cs typeface="B Mitra" pitchFamily="2" charset="-78"/>
            </a:endParaRPr>
          </a:p>
        </p:txBody>
      </p:sp>
      <p:sp>
        <p:nvSpPr>
          <p:cNvPr id="5" name="Slide Number Placeholder 4"/>
          <p:cNvSpPr>
            <a:spLocks noGrp="1"/>
          </p:cNvSpPr>
          <p:nvPr>
            <p:ph type="sldNum" sz="quarter" idx="12"/>
          </p:nvPr>
        </p:nvSpPr>
        <p:spPr/>
        <p:txBody>
          <a:bodyPr/>
          <a:lstStyle/>
          <a:p>
            <a:fld id="{769DC3D2-2B4D-4328-871D-A3A51B5CD5FC}" type="slidenum">
              <a:rPr lang="en-US" smtClean="0"/>
              <a:pPr/>
              <a:t>22</a:t>
            </a:fld>
            <a:endParaRPr lang="en-US"/>
          </a:p>
        </p:txBody>
      </p:sp>
      <p:pic>
        <p:nvPicPr>
          <p:cNvPr id="11" name="Picture Placeholder 10" descr="ت.jpg"/>
          <p:cNvPicPr>
            <a:picLocks noGrp="1" noChangeAspect="1"/>
          </p:cNvPicPr>
          <p:nvPr>
            <p:ph type="pic" idx="1"/>
          </p:nvPr>
        </p:nvPicPr>
        <p:blipFill>
          <a:blip r:embed="rId2" cstate="print"/>
          <a:srcRect t="11157" b="11157"/>
          <a:stretch>
            <a:fillRect/>
          </a:stretch>
        </p:blipFill>
        <p:spPr>
          <a:prstGeom prst="rect">
            <a:avLst/>
          </a:prstGeom>
          <a:ln>
            <a:noFill/>
          </a:ln>
          <a:effectLst>
            <a:glow rad="101600">
              <a:schemeClr val="accent4">
                <a:satMod val="175000"/>
                <a:alpha val="40000"/>
              </a:schemeClr>
            </a:glow>
            <a:outerShdw blurRad="44450" dist="27940" dir="5400000" algn="ctr">
              <a:srgbClr val="000000">
                <a:alpha val="32000"/>
              </a:srgbClr>
            </a:outerShdw>
            <a:reflection blurRad="6350" stA="52000" endA="300" endPos="35000" dir="5400000" sy="-100000" algn="bl" rotWithShape="0"/>
          </a:effectLst>
          <a:scene3d>
            <a:camera prst="perspectiveFront"/>
            <a:lightRig rig="balanced" dir="t">
              <a:rot lat="0" lon="0" rev="8700000"/>
            </a:lightRig>
          </a:scene3d>
          <a:sp3d>
            <a:bevelT w="190500" h="38100" prst="coolSlant"/>
          </a:sp3d>
        </p:spPr>
      </p:pic>
      <p:sp>
        <p:nvSpPr>
          <p:cNvPr id="8" name="TextBox 7"/>
          <p:cNvSpPr txBox="1"/>
          <p:nvPr/>
        </p:nvSpPr>
        <p:spPr>
          <a:xfrm>
            <a:off x="6012160" y="2060848"/>
            <a:ext cx="2915816" cy="1384995"/>
          </a:xfrm>
          <a:prstGeom prst="rect">
            <a:avLst/>
          </a:prstGeom>
          <a:noFill/>
          <a:ln>
            <a:solidFill>
              <a:schemeClr val="tx1"/>
            </a:solidFill>
          </a:ln>
          <a:effectLst>
            <a:outerShdw blurRad="107950" dist="12700" dir="5400000" algn="ctr">
              <a:srgbClr val="000000"/>
            </a:outerShdw>
          </a:effectLst>
          <a:scene3d>
            <a:camera prst="obliqueBottomRight"/>
            <a:lightRig rig="soft" dir="t">
              <a:rot lat="0" lon="0" rev="0"/>
            </a:lightRig>
          </a:scene3d>
          <a:sp3d contourW="44450" prstMaterial="matte">
            <a:bevelT w="63500" h="63500" prst="artDeco"/>
            <a:contourClr>
              <a:srgbClr val="FFFFFF"/>
            </a:contourClr>
          </a:sp3d>
        </p:spPr>
        <p:txBody>
          <a:bodyPr wrap="square">
            <a:spAutoFit/>
            <a:sp3d extrusionH="57150">
              <a:bevelT w="69850" h="69850" prst="divot"/>
            </a:sp3d>
          </a:bodyPr>
          <a:lstStyle/>
          <a:p>
            <a:pPr algn="ctr">
              <a:defRPr/>
            </a:pPr>
            <a:r>
              <a:rPr lang="fa-IR" sz="2800" dirty="0">
                <a:solidFill>
                  <a:schemeClr val="tx2">
                    <a:lumMod val="50000"/>
                  </a:schemeClr>
                </a:solidFill>
                <a:effectLst>
                  <a:outerShdw blurRad="50800" dist="38100" dir="18900000" algn="bl" rotWithShape="0">
                    <a:prstClr val="black">
                      <a:alpha val="40000"/>
                    </a:prstClr>
                  </a:outerShdw>
                </a:effectLst>
              </a:rPr>
              <a:t>با تشکر از </a:t>
            </a:r>
            <a:r>
              <a:rPr lang="fa-IR" sz="2800" dirty="0" smtClean="0">
                <a:solidFill>
                  <a:schemeClr val="tx2">
                    <a:lumMod val="50000"/>
                  </a:schemeClr>
                </a:solidFill>
                <a:effectLst>
                  <a:outerShdw blurRad="50800" dist="38100" dir="18900000" algn="bl" rotWithShape="0">
                    <a:prstClr val="black">
                      <a:alpha val="40000"/>
                    </a:prstClr>
                  </a:outerShdw>
                </a:effectLst>
              </a:rPr>
              <a:t>         استاد </a:t>
            </a:r>
            <a:r>
              <a:rPr lang="fa-IR" sz="2800" dirty="0">
                <a:solidFill>
                  <a:schemeClr val="tx2">
                    <a:lumMod val="50000"/>
                  </a:schemeClr>
                </a:solidFill>
                <a:effectLst>
                  <a:outerShdw blurRad="50800" dist="38100" dir="18900000" algn="bl" rotWithShape="0">
                    <a:prstClr val="black">
                      <a:alpha val="40000"/>
                    </a:prstClr>
                  </a:outerShdw>
                </a:effectLst>
              </a:rPr>
              <a:t>محترم</a:t>
            </a:r>
          </a:p>
          <a:p>
            <a:pPr algn="ctr">
              <a:defRPr/>
            </a:pPr>
            <a:r>
              <a:rPr lang="fa-IR" sz="2800" dirty="0">
                <a:solidFill>
                  <a:schemeClr val="tx2">
                    <a:lumMod val="50000"/>
                  </a:schemeClr>
                </a:solidFill>
                <a:effectLst>
                  <a:outerShdw blurRad="50800" dist="38100" dir="18900000" algn="bl" rotWithShape="0">
                    <a:prstClr val="black">
                      <a:alpha val="40000"/>
                    </a:prstClr>
                  </a:outerShdw>
                </a:effectLst>
              </a:rPr>
              <a:t>جناب </a:t>
            </a:r>
            <a:r>
              <a:rPr lang="fa-IR" sz="2800" dirty="0" smtClean="0">
                <a:solidFill>
                  <a:schemeClr val="tx2">
                    <a:lumMod val="50000"/>
                  </a:schemeClr>
                </a:solidFill>
                <a:effectLst>
                  <a:outerShdw blurRad="50800" dist="38100" dir="18900000" algn="bl" rotWithShape="0">
                    <a:prstClr val="black">
                      <a:alpha val="40000"/>
                    </a:prstClr>
                  </a:outerShdw>
                </a:effectLst>
              </a:rPr>
              <a:t>آقای  دبیری مهر </a:t>
            </a:r>
            <a:endParaRPr lang="en-US" sz="2800" dirty="0">
              <a:solidFill>
                <a:schemeClr val="tx2">
                  <a:lumMod val="50000"/>
                </a:schemeClr>
              </a:solidFill>
              <a:effectLst>
                <a:outerShdw blurRad="50800" dist="38100" dir="18900000" algn="bl" rotWithShape="0">
                  <a:prstClr val="black">
                    <a:alpha val="40000"/>
                  </a:prstClr>
                </a:outerShdw>
              </a:effectLst>
            </a:endParaRPr>
          </a:p>
        </p:txBody>
      </p:sp>
      <p:sp>
        <p:nvSpPr>
          <p:cNvPr id="7" name="TextBox 6"/>
          <p:cNvSpPr txBox="1"/>
          <p:nvPr/>
        </p:nvSpPr>
        <p:spPr>
          <a:xfrm>
            <a:off x="6012160" y="3717032"/>
            <a:ext cx="2915816" cy="1384995"/>
          </a:xfrm>
          <a:prstGeom prst="rect">
            <a:avLst/>
          </a:prstGeom>
          <a:noFill/>
          <a:ln>
            <a:solidFill>
              <a:schemeClr val="tx1"/>
            </a:solidFill>
          </a:ln>
          <a:effectLst>
            <a:outerShdw blurRad="107950" dist="12700" dir="5400000" algn="ctr">
              <a:srgbClr val="000000"/>
            </a:outerShdw>
          </a:effectLst>
          <a:scene3d>
            <a:camera prst="obliqueBottomRight"/>
            <a:lightRig rig="soft" dir="t">
              <a:rot lat="0" lon="0" rev="0"/>
            </a:lightRig>
          </a:scene3d>
          <a:sp3d contourW="44450" prstMaterial="matte">
            <a:bevelT w="63500" h="63500" prst="artDeco"/>
            <a:contourClr>
              <a:srgbClr val="FFFFFF"/>
            </a:contourClr>
          </a:sp3d>
        </p:spPr>
        <p:txBody>
          <a:bodyPr wrap="square">
            <a:spAutoFit/>
            <a:sp3d extrusionH="57150">
              <a:bevelT w="69850" h="69850" prst="divot"/>
            </a:sp3d>
          </a:bodyPr>
          <a:lstStyle/>
          <a:p>
            <a:pPr algn="ctr">
              <a:defRPr/>
            </a:pPr>
            <a:r>
              <a:rPr lang="fa-IR" sz="2800" dirty="0">
                <a:solidFill>
                  <a:schemeClr val="tx2">
                    <a:lumMod val="50000"/>
                  </a:schemeClr>
                </a:solidFill>
                <a:effectLst>
                  <a:outerShdw blurRad="50800" dist="38100" dir="18900000" algn="bl" rotWithShape="0">
                    <a:prstClr val="black">
                      <a:alpha val="40000"/>
                    </a:prstClr>
                  </a:outerShdw>
                </a:effectLst>
              </a:rPr>
              <a:t>با تشکر از </a:t>
            </a:r>
            <a:r>
              <a:rPr lang="fa-IR" sz="2800" dirty="0" smtClean="0">
                <a:solidFill>
                  <a:schemeClr val="tx2">
                    <a:lumMod val="50000"/>
                  </a:schemeClr>
                </a:solidFill>
                <a:effectLst>
                  <a:outerShdw blurRad="50800" dist="38100" dir="18900000" algn="bl" rotWithShape="0">
                    <a:prstClr val="black">
                      <a:alpha val="40000"/>
                    </a:prstClr>
                  </a:outerShdw>
                </a:effectLst>
              </a:rPr>
              <a:t>         توجه شما             دوستان گرامی  </a:t>
            </a:r>
            <a:endParaRPr lang="en-US" sz="2800" dirty="0">
              <a:solidFill>
                <a:schemeClr val="tx2">
                  <a:lumMod val="50000"/>
                </a:schemeClr>
              </a:solidFill>
              <a:effectLst>
                <a:outerShdw blurRad="50800" dist="38100" dir="18900000" algn="bl" rotWithShape="0">
                  <a:prstClr val="black">
                    <a:alpha val="40000"/>
                  </a:prstClr>
                </a:outerShdw>
              </a:effectLst>
            </a:endParaRPr>
          </a:p>
        </p:txBody>
      </p:sp>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1000"/>
                                        <p:tgtEl>
                                          <p:spTgt spid="7"/>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amond(in)">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1000"/>
                                        <p:tgtEl>
                                          <p:spTgt spid="11"/>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blinds(horizontal)">
                                      <p:cBhvr>
                                        <p:cTn id="18"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8" grpId="0" animBg="1"/>
      <p:bldP spid="7" grpId="0" animBg="1"/>
    </p:bldLst>
  </p:timing>
</p:sld>
</file>

<file path=ppt/theme/theme1.xml><?xml version="1.0" encoding="utf-8"?>
<a:theme xmlns:a="http://schemas.openxmlformats.org/drawingml/2006/main" name="Map_format">
  <a:themeElements>
    <a:clrScheme name="217tgp_cube_dark 3">
      <a:dk1>
        <a:srgbClr val="969696"/>
      </a:dk1>
      <a:lt1>
        <a:srgbClr val="FFFFFF"/>
      </a:lt1>
      <a:dk2>
        <a:srgbClr val="3F1F53"/>
      </a:dk2>
      <a:lt2>
        <a:srgbClr val="F3CC9D"/>
      </a:lt2>
      <a:accent1>
        <a:srgbClr val="557FE7"/>
      </a:accent1>
      <a:accent2>
        <a:srgbClr val="84ACCA"/>
      </a:accent2>
      <a:accent3>
        <a:srgbClr val="AFABB3"/>
      </a:accent3>
      <a:accent4>
        <a:srgbClr val="DADADA"/>
      </a:accent4>
      <a:accent5>
        <a:srgbClr val="B4C0F1"/>
      </a:accent5>
      <a:accent6>
        <a:srgbClr val="779BB7"/>
      </a:accent6>
      <a:hlink>
        <a:srgbClr val="9351C9"/>
      </a:hlink>
      <a:folHlink>
        <a:srgbClr val="3EB2AC"/>
      </a:folHlink>
    </a:clrScheme>
    <a:fontScheme name="217tgp_cube_da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17tgp_cube_dark 1">
        <a:dk1>
          <a:srgbClr val="969696"/>
        </a:dk1>
        <a:lt1>
          <a:srgbClr val="FFFFFF"/>
        </a:lt1>
        <a:dk2>
          <a:srgbClr val="005E5C"/>
        </a:dk2>
        <a:lt2>
          <a:srgbClr val="DAEEA2"/>
        </a:lt2>
        <a:accent1>
          <a:srgbClr val="238FD9"/>
        </a:accent1>
        <a:accent2>
          <a:srgbClr val="43A98E"/>
        </a:accent2>
        <a:accent3>
          <a:srgbClr val="AAB6B5"/>
        </a:accent3>
        <a:accent4>
          <a:srgbClr val="DADADA"/>
        </a:accent4>
        <a:accent5>
          <a:srgbClr val="ACC6E9"/>
        </a:accent5>
        <a:accent6>
          <a:srgbClr val="3C9980"/>
        </a:accent6>
        <a:hlink>
          <a:srgbClr val="D8A642"/>
        </a:hlink>
        <a:folHlink>
          <a:srgbClr val="B3703D"/>
        </a:folHlink>
      </a:clrScheme>
      <a:clrMap bg1="dk2" tx1="lt1" bg2="dk1" tx2="lt2" accent1="accent1" accent2="accent2" accent3="accent3" accent4="accent4" accent5="accent5" accent6="accent6" hlink="hlink" folHlink="folHlink"/>
    </a:extraClrScheme>
    <a:extraClrScheme>
      <a:clrScheme name="217tgp_cube_dark 2">
        <a:dk1>
          <a:srgbClr val="969696"/>
        </a:dk1>
        <a:lt1>
          <a:srgbClr val="FFFFFF"/>
        </a:lt1>
        <a:dk2>
          <a:srgbClr val="0A2068"/>
        </a:dk2>
        <a:lt2>
          <a:srgbClr val="85D9F7"/>
        </a:lt2>
        <a:accent1>
          <a:srgbClr val="5AB14B"/>
        </a:accent1>
        <a:accent2>
          <a:srgbClr val="2F7ADF"/>
        </a:accent2>
        <a:accent3>
          <a:srgbClr val="AAABB9"/>
        </a:accent3>
        <a:accent4>
          <a:srgbClr val="DADADA"/>
        </a:accent4>
        <a:accent5>
          <a:srgbClr val="B5D5B1"/>
        </a:accent5>
        <a:accent6>
          <a:srgbClr val="2A6ECA"/>
        </a:accent6>
        <a:hlink>
          <a:srgbClr val="8A52C8"/>
        </a:hlink>
        <a:folHlink>
          <a:srgbClr val="DD8739"/>
        </a:folHlink>
      </a:clrScheme>
      <a:clrMap bg1="dk2" tx1="lt1" bg2="dk1" tx2="lt2" accent1="accent1" accent2="accent2" accent3="accent3" accent4="accent4" accent5="accent5" accent6="accent6" hlink="hlink" folHlink="folHlink"/>
    </a:extraClrScheme>
    <a:extraClrScheme>
      <a:clrScheme name="217tgp_cube_dark 3">
        <a:dk1>
          <a:srgbClr val="969696"/>
        </a:dk1>
        <a:lt1>
          <a:srgbClr val="FFFFFF"/>
        </a:lt1>
        <a:dk2>
          <a:srgbClr val="3F1F53"/>
        </a:dk2>
        <a:lt2>
          <a:srgbClr val="F3CC9D"/>
        </a:lt2>
        <a:accent1>
          <a:srgbClr val="557FE7"/>
        </a:accent1>
        <a:accent2>
          <a:srgbClr val="84ACCA"/>
        </a:accent2>
        <a:accent3>
          <a:srgbClr val="AFABB3"/>
        </a:accent3>
        <a:accent4>
          <a:srgbClr val="DADADA"/>
        </a:accent4>
        <a:accent5>
          <a:srgbClr val="B4C0F1"/>
        </a:accent5>
        <a:accent6>
          <a:srgbClr val="779BB7"/>
        </a:accent6>
        <a:hlink>
          <a:srgbClr val="9351C9"/>
        </a:hlink>
        <a:folHlink>
          <a:srgbClr val="3EB2A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8790</TotalTime>
  <Words>1668</Words>
  <Application>Microsoft Office PowerPoint</Application>
  <PresentationFormat>On-screen Show (4:3)</PresentationFormat>
  <Paragraphs>211</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Map_format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ایالات متحده آمریکا (USA)</dc:title>
  <dc:creator>Mobtakeran</dc:creator>
  <cp:lastModifiedBy>tera</cp:lastModifiedBy>
  <cp:revision>372</cp:revision>
  <dcterms:created xsi:type="dcterms:W3CDTF">2012-12-12T12:35:13Z</dcterms:created>
  <dcterms:modified xsi:type="dcterms:W3CDTF">2014-11-19T18:30:05Z</dcterms:modified>
</cp:coreProperties>
</file>