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1" r:id="rId14"/>
    <p:sldId id="272" r:id="rId15"/>
    <p:sldId id="274" r:id="rId16"/>
    <p:sldId id="276" r:id="rId17"/>
    <p:sldId id="277" r:id="rId18"/>
    <p:sldId id="278" r:id="rId19"/>
    <p:sldId id="280" r:id="rId20"/>
    <p:sldId id="284" r:id="rId21"/>
    <p:sldId id="285" r:id="rId22"/>
    <p:sldId id="286" r:id="rId23"/>
    <p:sldId id="288" r:id="rId24"/>
    <p:sldId id="28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48271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1281444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33059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12/12/2014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672686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30746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026458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15933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12/12/2014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6977834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99099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903592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003386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72654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40108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48301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9395028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41474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12/12/2014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059338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98171" y="1603169"/>
            <a:ext cx="6175169" cy="407323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9600" dirty="0">
              <a:latin typeface="110_Besmellah_3(MRT)" pitchFamily="2" charset="0"/>
              <a:cs typeface="2  Asema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777" y="558140"/>
            <a:ext cx="8419605" cy="6151418"/>
          </a:xfrm>
          <a:prstGeom prst="rect">
            <a:avLst/>
          </a:prstGeom>
        </p:spPr>
      </p:pic>
    </p:spTree>
    <p:extLst>
      <p:ext uri="{BB962C8B-B14F-4D97-AF65-F5344CB8AC3E}">
        <p14:creationId xmlns:p14="http://schemas.microsoft.com/office/powerpoint/2010/main" val="358592723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84531" y="290940"/>
            <a:ext cx="7766936" cy="2193172"/>
          </a:xfrm>
        </p:spPr>
        <p:txBody>
          <a:bodyPr/>
          <a:lstStyle/>
          <a:p>
            <a:r>
              <a:rPr lang="fa-IR" sz="4400" dirty="0">
                <a:ln w="0"/>
                <a:solidFill>
                  <a:prstClr val="black"/>
                </a:solidFill>
                <a:effectLst>
                  <a:glow rad="101600">
                    <a:schemeClr val="tx1">
                      <a:lumMod val="65000"/>
                      <a:lumOff val="35000"/>
                      <a:alpha val="60000"/>
                    </a:schemeClr>
                  </a:glow>
                </a:effectLst>
                <a:cs typeface="2  Titr" panose="00000700000000000000" pitchFamily="2" charset="-78"/>
              </a:rPr>
              <a:t>مسائل </a:t>
            </a:r>
            <a:r>
              <a:rPr lang="fa-IR" sz="4400" dirty="0" smtClean="0">
                <a:ln w="0"/>
                <a:solidFill>
                  <a:prstClr val="black"/>
                </a:solidFill>
                <a:effectLst>
                  <a:glow rad="101600">
                    <a:schemeClr val="tx1">
                      <a:lumMod val="65000"/>
                      <a:lumOff val="35000"/>
                      <a:alpha val="60000"/>
                    </a:schemeClr>
                  </a:glow>
                </a:effectLst>
                <a:cs typeface="2  Titr" panose="00000700000000000000" pitchFamily="2" charset="-78"/>
              </a:rPr>
              <a:t>سیاسی- اقتصادی </a:t>
            </a:r>
            <a:r>
              <a:rPr lang="fa-IR" sz="4400" dirty="0">
                <a:ln w="0"/>
                <a:solidFill>
                  <a:prstClr val="black"/>
                </a:solidFill>
                <a:effectLst>
                  <a:glow rad="101600">
                    <a:schemeClr val="tx1">
                      <a:lumMod val="65000"/>
                      <a:lumOff val="35000"/>
                      <a:alpha val="60000"/>
                    </a:schemeClr>
                  </a:glow>
                </a:effectLst>
                <a:cs typeface="2  Titr" panose="00000700000000000000" pitchFamily="2" charset="-78"/>
              </a:rPr>
              <a:t>جهان سوم</a:t>
            </a:r>
            <a:br>
              <a:rPr lang="fa-IR" sz="4400" dirty="0">
                <a:ln w="0"/>
                <a:solidFill>
                  <a:prstClr val="black"/>
                </a:solidFill>
                <a:effectLst>
                  <a:glow rad="101600">
                    <a:schemeClr val="tx1">
                      <a:lumMod val="65000"/>
                      <a:lumOff val="35000"/>
                      <a:alpha val="60000"/>
                    </a:schemeClr>
                  </a:glow>
                </a:effectLst>
                <a:cs typeface="2  Titr" panose="00000700000000000000" pitchFamily="2" charset="-78"/>
              </a:rPr>
            </a:br>
            <a:r>
              <a:rPr lang="fa-IR" sz="3600" dirty="0">
                <a:solidFill>
                  <a:srgbClr val="F496CB">
                    <a:lumMod val="75000"/>
                  </a:srgbClr>
                </a:solidFill>
                <a:effectLst>
                  <a:glow rad="101600">
                    <a:schemeClr val="tx1">
                      <a:lumMod val="65000"/>
                      <a:lumOff val="35000"/>
                      <a:alpha val="60000"/>
                    </a:schemeClr>
                  </a:glow>
                </a:effectLst>
                <a:cs typeface="2  Titr" panose="00000700000000000000" pitchFamily="2" charset="-78"/>
              </a:rPr>
              <a:t/>
            </a:r>
            <a:br>
              <a:rPr lang="fa-IR" sz="3600" dirty="0">
                <a:solidFill>
                  <a:srgbClr val="F496CB">
                    <a:lumMod val="75000"/>
                  </a:srgbClr>
                </a:solidFill>
                <a:effectLst>
                  <a:glow rad="101600">
                    <a:schemeClr val="tx1">
                      <a:lumMod val="65000"/>
                      <a:lumOff val="35000"/>
                      <a:alpha val="60000"/>
                    </a:schemeClr>
                  </a:glow>
                </a:effectLst>
                <a:cs typeface="2  Titr" panose="00000700000000000000" pitchFamily="2" charset="-78"/>
              </a:rPr>
            </a:br>
            <a:r>
              <a:rPr lang="fa-IR" sz="3600" dirty="0" smtClean="0">
                <a:solidFill>
                  <a:srgbClr val="F496CB">
                    <a:lumMod val="75000"/>
                  </a:srgbClr>
                </a:solidFill>
                <a:effectLst>
                  <a:glow rad="101600">
                    <a:schemeClr val="tx1">
                      <a:lumMod val="65000"/>
                      <a:lumOff val="35000"/>
                      <a:alpha val="60000"/>
                    </a:schemeClr>
                  </a:glow>
                </a:effectLst>
                <a:cs typeface="2  Titr" panose="00000700000000000000" pitchFamily="2" charset="-78"/>
              </a:rPr>
              <a:t>بخش سوم کتاب</a:t>
            </a:r>
            <a:endParaRPr lang="en-US" sz="6600" dirty="0">
              <a:solidFill>
                <a:schemeClr val="tx1"/>
              </a:solidFill>
              <a:effectLst>
                <a:glow rad="101600">
                  <a:schemeClr val="tx1">
                    <a:lumMod val="65000"/>
                    <a:lumOff val="35000"/>
                    <a:alpha val="60000"/>
                  </a:schemeClr>
                </a:glow>
              </a:effectLst>
              <a:cs typeface="2  Titr" panose="00000700000000000000" pitchFamily="2" charset="-78"/>
            </a:endParaRPr>
          </a:p>
        </p:txBody>
      </p:sp>
      <p:sp>
        <p:nvSpPr>
          <p:cNvPr id="5" name="TextBox 4"/>
          <p:cNvSpPr txBox="1"/>
          <p:nvPr/>
        </p:nvSpPr>
        <p:spPr>
          <a:xfrm>
            <a:off x="3780312" y="2742322"/>
            <a:ext cx="6070269" cy="3108543"/>
          </a:xfrm>
          <a:prstGeom prst="rect">
            <a:avLst/>
          </a:prstGeom>
          <a:noFill/>
        </p:spPr>
        <p:txBody>
          <a:bodyPr wrap="square" rtlCol="0">
            <a:spAutoFit/>
          </a:bodyPr>
          <a:lstStyle/>
          <a:p>
            <a:pPr marL="285750" indent="-285750" algn="r" rtl="1">
              <a:buClr>
                <a:srgbClr val="FF0000"/>
              </a:buClr>
              <a:buFont typeface="Wingdings" panose="05000000000000000000" pitchFamily="2" charset="2"/>
              <a:buChar char="q"/>
            </a:pPr>
            <a:r>
              <a:rPr lang="fa-IR" sz="2800" dirty="0" smtClean="0">
                <a:solidFill>
                  <a:srgbClr val="002060"/>
                </a:solidFill>
                <a:cs typeface="2  Farnaz" panose="00000400000000000000" pitchFamily="2" charset="-78"/>
              </a:rPr>
              <a:t> مباحث نظری پیرامون دولت و سیاست در جهان سوم</a:t>
            </a:r>
          </a:p>
          <a:p>
            <a:pPr marL="285750" indent="-285750" algn="r" rtl="1">
              <a:buClr>
                <a:srgbClr val="FF0000"/>
              </a:buClr>
              <a:buFont typeface="Wingdings" panose="05000000000000000000" pitchFamily="2" charset="2"/>
              <a:buChar char="q"/>
            </a:pPr>
            <a:endParaRPr lang="fa-IR" sz="2800" dirty="0" smtClean="0">
              <a:solidFill>
                <a:srgbClr val="002060"/>
              </a:solidFill>
              <a:cs typeface="2  Farnaz" panose="00000400000000000000" pitchFamily="2" charset="-78"/>
            </a:endParaRPr>
          </a:p>
          <a:p>
            <a:pPr marL="285750" indent="-285750" algn="r" rtl="1">
              <a:buClr>
                <a:srgbClr val="FF0000"/>
              </a:buClr>
              <a:buFont typeface="Wingdings" panose="05000000000000000000" pitchFamily="2" charset="2"/>
              <a:buChar char="q"/>
            </a:pPr>
            <a:r>
              <a:rPr lang="fa-IR" sz="2800" dirty="0" smtClean="0">
                <a:solidFill>
                  <a:srgbClr val="002060"/>
                </a:solidFill>
                <a:cs typeface="2  Farnaz" panose="00000400000000000000" pitchFamily="2" charset="-78"/>
              </a:rPr>
              <a:t> پیشینه های تاریخی و مبانی اجتماعی دولت در جهان سوم</a:t>
            </a:r>
          </a:p>
          <a:p>
            <a:pPr marL="285750" indent="-285750" algn="r" rtl="1">
              <a:buClr>
                <a:srgbClr val="FF0000"/>
              </a:buClr>
              <a:buFont typeface="Wingdings" panose="05000000000000000000" pitchFamily="2" charset="2"/>
              <a:buChar char="q"/>
            </a:pPr>
            <a:endParaRPr lang="fa-IR" sz="2800" dirty="0" smtClean="0">
              <a:solidFill>
                <a:srgbClr val="002060"/>
              </a:solidFill>
              <a:cs typeface="2  Farnaz" panose="00000400000000000000" pitchFamily="2" charset="-78"/>
            </a:endParaRPr>
          </a:p>
          <a:p>
            <a:pPr marL="285750" indent="-285750" algn="r" rtl="1">
              <a:buClr>
                <a:srgbClr val="FF0000"/>
              </a:buClr>
              <a:buFont typeface="Wingdings" panose="05000000000000000000" pitchFamily="2" charset="2"/>
              <a:buChar char="q"/>
            </a:pPr>
            <a:r>
              <a:rPr lang="fa-IR" sz="2800" dirty="0" smtClean="0">
                <a:solidFill>
                  <a:srgbClr val="002060"/>
                </a:solidFill>
                <a:cs typeface="2  Farnaz" panose="00000400000000000000" pitchFamily="2" charset="-78"/>
              </a:rPr>
              <a:t> نظام ها و نهاد های سیاسی درجهان سوم</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609" y="2414461"/>
            <a:ext cx="2885704" cy="3761034"/>
          </a:xfrm>
          <a:prstGeom prst="rect">
            <a:avLst/>
          </a:prstGeom>
        </p:spPr>
      </p:pic>
    </p:spTree>
    <p:extLst>
      <p:ext uri="{BB962C8B-B14F-4D97-AF65-F5344CB8AC3E}">
        <p14:creationId xmlns:p14="http://schemas.microsoft.com/office/powerpoint/2010/main" val="4919403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770" y="543782"/>
            <a:ext cx="11013179" cy="1646302"/>
          </a:xfrm>
        </p:spPr>
        <p:txBody>
          <a:bodyPr/>
          <a:lstStyle/>
          <a:p>
            <a:pPr marL="457200" indent="-457200" algn="ctr" rtl="1">
              <a:buClr>
                <a:srgbClr val="FF0000"/>
              </a:buClr>
              <a:buFont typeface="Wingdings" panose="05000000000000000000" pitchFamily="2" charset="2"/>
              <a:buChar char="q"/>
            </a:pPr>
            <a:r>
              <a:rPr lang="fa-IR" sz="3600" dirty="0">
                <a:solidFill>
                  <a:srgbClr val="002060"/>
                </a:solidFill>
                <a:cs typeface="2  Titr" panose="00000700000000000000" pitchFamily="2" charset="-78"/>
              </a:rPr>
              <a:t>مباحث نظری درباره دولت وسیاست درجهان سوم</a:t>
            </a:r>
            <a:r>
              <a:rPr lang="en-US" sz="3600" dirty="0">
                <a:solidFill>
                  <a:srgbClr val="002060"/>
                </a:solidFill>
                <a:cs typeface="2  Titr" panose="00000700000000000000" pitchFamily="2" charset="-78"/>
              </a:rPr>
              <a:t/>
            </a:r>
            <a:br>
              <a:rPr lang="en-US" sz="3600" dirty="0">
                <a:solidFill>
                  <a:srgbClr val="002060"/>
                </a:solidFill>
                <a:cs typeface="2  Titr" panose="00000700000000000000" pitchFamily="2" charset="-78"/>
              </a:rPr>
            </a:br>
            <a:endParaRPr lang="en-US" sz="3600" dirty="0">
              <a:solidFill>
                <a:srgbClr val="002060"/>
              </a:solidFill>
              <a:cs typeface="2  Titr" panose="00000700000000000000" pitchFamily="2" charset="-78"/>
            </a:endParaRPr>
          </a:p>
        </p:txBody>
      </p:sp>
      <p:sp>
        <p:nvSpPr>
          <p:cNvPr id="4" name="TextBox 3"/>
          <p:cNvSpPr txBox="1"/>
          <p:nvPr/>
        </p:nvSpPr>
        <p:spPr>
          <a:xfrm>
            <a:off x="3089566" y="2761626"/>
            <a:ext cx="6664036" cy="3416320"/>
          </a:xfrm>
          <a:prstGeom prst="rect">
            <a:avLst/>
          </a:prstGeom>
          <a:noFill/>
        </p:spPr>
        <p:txBody>
          <a:bodyPr wrap="square" rtlCol="0">
            <a:spAutoFit/>
          </a:bodyPr>
          <a:lstStyle/>
          <a:p>
            <a:pPr algn="just" rtl="1"/>
            <a:r>
              <a:rPr lang="fa-IR" sz="2400" dirty="0" smtClean="0">
                <a:cs typeface="2  Titr" panose="00000700000000000000" pitchFamily="2" charset="-78"/>
              </a:rPr>
              <a:t>دودیدگاه </a:t>
            </a:r>
            <a:r>
              <a:rPr lang="fa-IR" sz="2400" dirty="0">
                <a:cs typeface="2  Titr" panose="00000700000000000000" pitchFamily="2" charset="-78"/>
              </a:rPr>
              <a:t>درباره خصوصیات سیاسی کشورهای جهان سوم وجود دارد</a:t>
            </a:r>
            <a:r>
              <a:rPr lang="fa-IR" sz="2400" dirty="0" smtClean="0">
                <a:cs typeface="2  Titr" panose="00000700000000000000" pitchFamily="2" charset="-78"/>
              </a:rPr>
              <a:t>:</a:t>
            </a:r>
            <a:endParaRPr lang="en-US" sz="2400" dirty="0">
              <a:cs typeface="2  Titr" panose="00000700000000000000" pitchFamily="2" charset="-78"/>
            </a:endParaRPr>
          </a:p>
          <a:p>
            <a:pPr algn="just" rtl="1"/>
            <a:r>
              <a:rPr lang="fa-IR" sz="2800" dirty="0">
                <a:cs typeface="2  Mitra" panose="00000400000000000000" pitchFamily="2" charset="-78"/>
              </a:rPr>
              <a:t>یکی تاکید برنقاط اشتراک موجود میان کشورها دارد به جهت </a:t>
            </a:r>
            <a:r>
              <a:rPr lang="fa-IR" sz="2800" dirty="0" smtClean="0">
                <a:cs typeface="2  Mitra" panose="00000400000000000000" pitchFamily="2" charset="-78"/>
              </a:rPr>
              <a:t>دستیا</a:t>
            </a:r>
            <a:r>
              <a:rPr lang="fa-IR" sz="2800" dirty="0">
                <a:cs typeface="2  Mitra" panose="00000400000000000000" pitchFamily="2" charset="-78"/>
              </a:rPr>
              <a:t>ب</a:t>
            </a:r>
            <a:r>
              <a:rPr lang="fa-IR" sz="2800" dirty="0" smtClean="0">
                <a:cs typeface="2  Mitra" panose="00000400000000000000" pitchFamily="2" charset="-78"/>
              </a:rPr>
              <a:t>ی </a:t>
            </a:r>
            <a:r>
              <a:rPr lang="fa-IR" sz="2800" dirty="0">
                <a:cs typeface="2  Mitra" panose="00000400000000000000" pitchFamily="2" charset="-78"/>
              </a:rPr>
              <a:t>به نظریه های عام</a:t>
            </a:r>
            <a:endParaRPr lang="en-US" sz="2800" dirty="0">
              <a:cs typeface="2  Mitra" panose="00000400000000000000" pitchFamily="2" charset="-78"/>
            </a:endParaRPr>
          </a:p>
          <a:p>
            <a:pPr algn="just" rtl="1"/>
            <a:r>
              <a:rPr lang="fa-IR" sz="2800" dirty="0">
                <a:cs typeface="2  Mitra" panose="00000400000000000000" pitchFamily="2" charset="-78"/>
              </a:rPr>
              <a:t>ودیگری برتفاوت های موجود میان کشورها با بررسی ویژگی های خاص هر کشور</a:t>
            </a:r>
            <a:endParaRPr lang="en-US" sz="2800" dirty="0">
              <a:cs typeface="2  Mitra" panose="00000400000000000000" pitchFamily="2" charset="-78"/>
            </a:endParaRPr>
          </a:p>
          <a:p>
            <a:pPr algn="just" rtl="1"/>
            <a:r>
              <a:rPr lang="fa-IR" sz="2800" dirty="0">
                <a:cs typeface="2  Mitra" panose="00000400000000000000" pitchFamily="2" charset="-78"/>
              </a:rPr>
              <a:t>پژوهشگران اخیر دیدگاه دوم را بیشتر مورد توجه قرار می دهند.</a:t>
            </a:r>
            <a:endParaRPr lang="en-US" sz="2800" dirty="0">
              <a:cs typeface="2  Mitra" panose="00000400000000000000" pitchFamily="2" charset="-78"/>
            </a:endParaRPr>
          </a:p>
          <a:p>
            <a:pPr algn="just"/>
            <a:endParaRPr lang="en-US" sz="2800" dirty="0">
              <a:cs typeface="B Mitra"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78" y="2631734"/>
            <a:ext cx="2322661" cy="3366097"/>
          </a:xfrm>
          <a:prstGeom prst="rect">
            <a:avLst/>
          </a:prstGeom>
        </p:spPr>
      </p:pic>
    </p:spTree>
    <p:extLst>
      <p:ext uri="{BB962C8B-B14F-4D97-AF65-F5344CB8AC3E}">
        <p14:creationId xmlns:p14="http://schemas.microsoft.com/office/powerpoint/2010/main" val="219784696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5545" y="28135"/>
            <a:ext cx="8950345" cy="1646302"/>
          </a:xfrm>
        </p:spPr>
        <p:txBody>
          <a:bodyPr/>
          <a:lstStyle/>
          <a:p>
            <a:pPr marL="342900" indent="-342900" algn="ctr" rtl="1">
              <a:buClr>
                <a:srgbClr val="FF0000"/>
              </a:buClr>
              <a:buFont typeface="Wingdings" panose="05000000000000000000" pitchFamily="2" charset="2"/>
              <a:buChar char="q"/>
            </a:pPr>
            <a:r>
              <a:rPr lang="fa-IR" sz="3200" dirty="0">
                <a:solidFill>
                  <a:srgbClr val="002060"/>
                </a:solidFill>
                <a:cs typeface="2  Titr" panose="00000700000000000000" pitchFamily="2" charset="-78"/>
              </a:rPr>
              <a:t>نظریات مختلف درباره ویژگی های سیاسی جوامع شرقی</a:t>
            </a:r>
            <a:r>
              <a:rPr lang="en-US" sz="3200" dirty="0">
                <a:solidFill>
                  <a:srgbClr val="002060"/>
                </a:solidFill>
                <a:cs typeface="2  Titr" panose="00000700000000000000" pitchFamily="2" charset="-78"/>
              </a:rPr>
              <a:t/>
            </a:r>
            <a:br>
              <a:rPr lang="en-US" sz="3200" dirty="0">
                <a:solidFill>
                  <a:srgbClr val="002060"/>
                </a:solidFill>
                <a:cs typeface="2  Titr" panose="00000700000000000000" pitchFamily="2" charset="-78"/>
              </a:rPr>
            </a:br>
            <a:endParaRPr lang="en-US" sz="3200" dirty="0">
              <a:solidFill>
                <a:srgbClr val="002060"/>
              </a:solidFill>
              <a:cs typeface="2  Titr" panose="00000700000000000000" pitchFamily="2" charset="-78"/>
            </a:endParaRPr>
          </a:p>
        </p:txBody>
      </p:sp>
      <p:sp>
        <p:nvSpPr>
          <p:cNvPr id="4" name="TextBox 3"/>
          <p:cNvSpPr txBox="1"/>
          <p:nvPr/>
        </p:nvSpPr>
        <p:spPr>
          <a:xfrm>
            <a:off x="8702458" y="2936961"/>
            <a:ext cx="3273288" cy="477054"/>
          </a:xfrm>
          <a:prstGeom prst="rect">
            <a:avLst/>
          </a:prstGeom>
          <a:noFill/>
        </p:spPr>
        <p:txBody>
          <a:bodyPr wrap="square" rtlCol="0">
            <a:spAutoFit/>
          </a:bodyPr>
          <a:lstStyle/>
          <a:p>
            <a:pPr lvl="0" algn="ctr" rtl="1"/>
            <a:r>
              <a:rPr lang="fa-IR" sz="2500" b="1" dirty="0" smtClean="0">
                <a:solidFill>
                  <a:srgbClr val="000066"/>
                </a:solidFill>
                <a:cs typeface="2  Titr" panose="00000700000000000000" pitchFamily="2" charset="-78"/>
              </a:rPr>
              <a:t>نظریات </a:t>
            </a:r>
            <a:r>
              <a:rPr lang="fa-IR" sz="2500" b="1" dirty="0">
                <a:solidFill>
                  <a:srgbClr val="000066"/>
                </a:solidFill>
                <a:cs typeface="2  Titr" panose="00000700000000000000" pitchFamily="2" charset="-78"/>
              </a:rPr>
              <a:t>متفکرین </a:t>
            </a:r>
            <a:r>
              <a:rPr lang="fa-IR" sz="2500" b="1" dirty="0" smtClean="0">
                <a:solidFill>
                  <a:srgbClr val="000066"/>
                </a:solidFill>
                <a:cs typeface="2  Titr" panose="00000700000000000000" pitchFamily="2" charset="-78"/>
              </a:rPr>
              <a:t>کلاسیک</a:t>
            </a:r>
            <a:endParaRPr lang="en-US" sz="2500" b="1" dirty="0">
              <a:solidFill>
                <a:srgbClr val="000066"/>
              </a:solidFill>
              <a:cs typeface="2  Titr" panose="00000700000000000000" pitchFamily="2" charset="-78"/>
            </a:endParaRPr>
          </a:p>
        </p:txBody>
      </p:sp>
      <p:sp>
        <p:nvSpPr>
          <p:cNvPr id="3" name="Right Brace 2"/>
          <p:cNvSpPr/>
          <p:nvPr/>
        </p:nvSpPr>
        <p:spPr>
          <a:xfrm>
            <a:off x="8395852" y="1961321"/>
            <a:ext cx="399256" cy="2365979"/>
          </a:xfrm>
          <a:prstGeom prst="rightBrace">
            <a:avLst/>
          </a:prstGeom>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5" name="TextBox 4"/>
          <p:cNvSpPr txBox="1"/>
          <p:nvPr/>
        </p:nvSpPr>
        <p:spPr>
          <a:xfrm>
            <a:off x="872844" y="2003488"/>
            <a:ext cx="7420853" cy="769441"/>
          </a:xfrm>
          <a:prstGeom prst="rect">
            <a:avLst/>
          </a:prstGeom>
          <a:noFill/>
        </p:spPr>
        <p:txBody>
          <a:bodyPr wrap="square" rtlCol="0">
            <a:spAutoFit/>
          </a:bodyPr>
          <a:lstStyle/>
          <a:p>
            <a:pPr algn="just" rtl="1"/>
            <a:r>
              <a:rPr lang="fa-IR" sz="2200" dirty="0" smtClean="0">
                <a:solidFill>
                  <a:srgbClr val="C00000"/>
                </a:solidFill>
                <a:cs typeface="2  Titr" panose="00000700000000000000" pitchFamily="2" charset="-78"/>
              </a:rPr>
              <a:t>1- منتسکیو: حکومت </a:t>
            </a:r>
            <a:r>
              <a:rPr lang="fa-IR" sz="2200" dirty="0">
                <a:solidFill>
                  <a:srgbClr val="C00000"/>
                </a:solidFill>
                <a:cs typeface="2  Titr" panose="00000700000000000000" pitchFamily="2" charset="-78"/>
              </a:rPr>
              <a:t>های اروپایی را مبتنی برقانون ولی حکومت های آسیایی را مبتنی بر زور می داند</a:t>
            </a:r>
            <a:endParaRPr lang="en-US" sz="2200" dirty="0">
              <a:solidFill>
                <a:srgbClr val="C00000"/>
              </a:solidFill>
              <a:cs typeface="2  Titr" panose="00000700000000000000" pitchFamily="2" charset="-78"/>
            </a:endParaRPr>
          </a:p>
        </p:txBody>
      </p:sp>
      <p:sp>
        <p:nvSpPr>
          <p:cNvPr id="7" name="TextBox 6"/>
          <p:cNvSpPr txBox="1"/>
          <p:nvPr/>
        </p:nvSpPr>
        <p:spPr>
          <a:xfrm>
            <a:off x="1388944" y="2893089"/>
            <a:ext cx="6939721" cy="430887"/>
          </a:xfrm>
          <a:prstGeom prst="rect">
            <a:avLst/>
          </a:prstGeom>
          <a:noFill/>
        </p:spPr>
        <p:txBody>
          <a:bodyPr wrap="square" rtlCol="0">
            <a:spAutoFit/>
          </a:bodyPr>
          <a:lstStyle/>
          <a:p>
            <a:pPr algn="r" rtl="1"/>
            <a:r>
              <a:rPr lang="fa-IR" sz="2200" dirty="0" smtClean="0">
                <a:solidFill>
                  <a:srgbClr val="C00000"/>
                </a:solidFill>
                <a:cs typeface="2  Titr" panose="00000700000000000000" pitchFamily="2" charset="-78"/>
              </a:rPr>
              <a:t>2- ویتفوگل: تاکید بر خصوصیات جغرافیایی و مسئله آب</a:t>
            </a:r>
            <a:endParaRPr lang="en-US" sz="2200" dirty="0">
              <a:solidFill>
                <a:srgbClr val="C00000"/>
              </a:solidFill>
              <a:cs typeface="2  Titr" panose="00000700000000000000" pitchFamily="2" charset="-78"/>
            </a:endParaRPr>
          </a:p>
        </p:txBody>
      </p:sp>
      <p:sp>
        <p:nvSpPr>
          <p:cNvPr id="8" name="TextBox 7"/>
          <p:cNvSpPr txBox="1"/>
          <p:nvPr/>
        </p:nvSpPr>
        <p:spPr>
          <a:xfrm>
            <a:off x="415636" y="3475593"/>
            <a:ext cx="7913030" cy="769441"/>
          </a:xfrm>
          <a:prstGeom prst="rect">
            <a:avLst/>
          </a:prstGeom>
          <a:noFill/>
        </p:spPr>
        <p:txBody>
          <a:bodyPr wrap="square" rtlCol="0">
            <a:spAutoFit/>
          </a:bodyPr>
          <a:lstStyle/>
          <a:p>
            <a:pPr algn="just" rtl="1"/>
            <a:r>
              <a:rPr lang="fa-IR" sz="2200" dirty="0" smtClean="0">
                <a:solidFill>
                  <a:srgbClr val="C00000"/>
                </a:solidFill>
                <a:cs typeface="2  Titr" panose="00000700000000000000" pitchFamily="2" charset="-78"/>
              </a:rPr>
              <a:t>3- ماکس وبر:  تاکید بر تمایزات میان دولت های </a:t>
            </a:r>
            <a:r>
              <a:rPr lang="fa-IR" sz="2200" dirty="0">
                <a:solidFill>
                  <a:srgbClr val="C00000"/>
                </a:solidFill>
                <a:cs typeface="2  Titr" panose="00000700000000000000" pitchFamily="2" charset="-78"/>
              </a:rPr>
              <a:t>مدرن </a:t>
            </a:r>
            <a:r>
              <a:rPr lang="fa-IR" sz="2200" dirty="0" smtClean="0">
                <a:solidFill>
                  <a:srgbClr val="C00000"/>
                </a:solidFill>
                <a:cs typeface="2  Titr" panose="00000700000000000000" pitchFamily="2" charset="-78"/>
              </a:rPr>
              <a:t>وبوروکراسیهای عقلانی غربی </a:t>
            </a:r>
            <a:r>
              <a:rPr lang="fa-IR" sz="2200" dirty="0">
                <a:solidFill>
                  <a:srgbClr val="C00000"/>
                </a:solidFill>
                <a:cs typeface="2  Titr" panose="00000700000000000000" pitchFamily="2" charset="-78"/>
              </a:rPr>
              <a:t>درمقابل اقتدارهای سنتی </a:t>
            </a:r>
            <a:r>
              <a:rPr lang="fa-IR" sz="2200" dirty="0" smtClean="0">
                <a:solidFill>
                  <a:srgbClr val="C00000"/>
                </a:solidFill>
                <a:cs typeface="2  Titr" panose="00000700000000000000" pitchFamily="2" charset="-78"/>
              </a:rPr>
              <a:t>جوامع آسیایی و آفریقایی </a:t>
            </a:r>
            <a:endParaRPr lang="en-US" sz="2200" dirty="0">
              <a:solidFill>
                <a:srgbClr val="C00000"/>
              </a:solidFill>
              <a:cs typeface="2  Titr" panose="00000700000000000000" pitchFamily="2" charset="-78"/>
            </a:endParaRPr>
          </a:p>
        </p:txBody>
      </p:sp>
      <p:sp>
        <p:nvSpPr>
          <p:cNvPr id="9" name="Rectangle 8"/>
          <p:cNvSpPr/>
          <p:nvPr/>
        </p:nvSpPr>
        <p:spPr>
          <a:xfrm>
            <a:off x="678874" y="5002021"/>
            <a:ext cx="9017212" cy="487506"/>
          </a:xfrm>
          <a:prstGeom prst="rect">
            <a:avLst/>
          </a:prstGeom>
        </p:spPr>
        <p:txBody>
          <a:bodyPr wrap="none">
            <a:spAutoFit/>
          </a:bodyPr>
          <a:lstStyle/>
          <a:p>
            <a:pPr marL="457200" algn="just" rtl="1">
              <a:lnSpc>
                <a:spcPct val="107000"/>
              </a:lnSpc>
              <a:spcAft>
                <a:spcPts val="800"/>
              </a:spcAft>
            </a:pPr>
            <a:r>
              <a:rPr lang="fa-IR" sz="2400" dirty="0">
                <a:solidFill>
                  <a:srgbClr val="000066"/>
                </a:solidFill>
                <a:latin typeface="Calibri" panose="020F0502020204030204" pitchFamily="34" charset="0"/>
                <a:ea typeface="Calibri" panose="020F0502020204030204" pitchFamily="34" charset="0"/>
                <a:cs typeface="2  Titr" panose="00000700000000000000" pitchFamily="2" charset="-78"/>
              </a:rPr>
              <a:t>این ها جزونخستین نظریات درباره دولت وسیاست درجهان سوم بشمار می آید.</a:t>
            </a:r>
            <a:endParaRPr lang="en-US" sz="2400" dirty="0">
              <a:solidFill>
                <a:srgbClr val="000066"/>
              </a:solidFill>
              <a:effectLst/>
              <a:latin typeface="Calibri" panose="020F0502020204030204" pitchFamily="34" charset="0"/>
              <a:ea typeface="Calibri" panose="020F0502020204030204" pitchFamily="34" charset="0"/>
              <a:cs typeface="2  Titr" panose="00000700000000000000" pitchFamily="2" charset="-78"/>
            </a:endParaRPr>
          </a:p>
        </p:txBody>
      </p:sp>
    </p:spTree>
    <p:extLst>
      <p:ext uri="{BB962C8B-B14F-4D97-AF65-F5344CB8AC3E}">
        <p14:creationId xmlns:p14="http://schemas.microsoft.com/office/powerpoint/2010/main" val="15225139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4165" y="128785"/>
            <a:ext cx="8387738" cy="643947"/>
          </a:xfrm>
        </p:spPr>
        <p:txBody>
          <a:bodyPr/>
          <a:lstStyle/>
          <a:p>
            <a:pPr marL="457200" indent="-457200" algn="ctr" rtl="1">
              <a:buClr>
                <a:srgbClr val="FF0000"/>
              </a:buClr>
              <a:buFont typeface="Wingdings" panose="05000000000000000000" pitchFamily="2" charset="2"/>
              <a:buChar char="q"/>
            </a:pPr>
            <a:r>
              <a:rPr lang="fa-IR" sz="2800" dirty="0">
                <a:solidFill>
                  <a:srgbClr val="002060"/>
                </a:solidFill>
                <a:cs typeface="2  Titr" panose="00000700000000000000" pitchFamily="2" charset="-78"/>
              </a:rPr>
              <a:t>نظریات نظریه پردازان نوسازی درباره دولت </a:t>
            </a:r>
            <a:r>
              <a:rPr lang="fa-IR" sz="2800" dirty="0" smtClean="0">
                <a:solidFill>
                  <a:srgbClr val="002060"/>
                </a:solidFill>
                <a:cs typeface="2  Titr" panose="00000700000000000000" pitchFamily="2" charset="-78"/>
              </a:rPr>
              <a:t>وسیاست</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703385" y="988883"/>
            <a:ext cx="8260217" cy="1290676"/>
          </a:xfrm>
        </p:spPr>
        <p:txBody>
          <a:bodyPr>
            <a:noAutofit/>
          </a:bodyPr>
          <a:lstStyle/>
          <a:p>
            <a:pPr algn="just" rtl="1"/>
            <a:r>
              <a:rPr lang="fa-IR" sz="2000" b="1" dirty="0" smtClean="0">
                <a:solidFill>
                  <a:schemeClr val="tx1"/>
                </a:solidFill>
                <a:cs typeface="2  Mitra" panose="00000400000000000000" pitchFamily="2" charset="-78"/>
              </a:rPr>
              <a:t>ازدیدگاه </a:t>
            </a:r>
            <a:r>
              <a:rPr lang="fa-IR" sz="2000" b="1" dirty="0">
                <a:solidFill>
                  <a:schemeClr val="tx1"/>
                </a:solidFill>
                <a:cs typeface="2  Mitra" panose="00000400000000000000" pitchFamily="2" charset="-78"/>
              </a:rPr>
              <a:t>آنان ظهور ویژگی های مدرن درعرصه سیاسی به دنبال ظهور ویژگی های مدرن درعرصه های اجتماعی واقتصادی روی خواهد داد. یا به عبارت دیگر </a:t>
            </a:r>
            <a:r>
              <a:rPr lang="fa-IR" sz="2000" b="1" dirty="0">
                <a:solidFill>
                  <a:srgbClr val="C00000"/>
                </a:solidFill>
                <a:cs typeface="2  Mitra" panose="00000400000000000000" pitchFamily="2" charset="-78"/>
              </a:rPr>
              <a:t>به دنبال نوسازی اجتماعی واقتصادی ،دولت وسیاست </a:t>
            </a:r>
            <a:r>
              <a:rPr lang="fa-IR" sz="2000" b="1" dirty="0">
                <a:solidFill>
                  <a:schemeClr val="tx1"/>
                </a:solidFill>
                <a:cs typeface="2  Mitra" panose="00000400000000000000" pitchFamily="2" charset="-78"/>
              </a:rPr>
              <a:t>نیز نو خواهد شد.</a:t>
            </a:r>
            <a:endParaRPr lang="en-US" sz="2000" b="1" dirty="0">
              <a:solidFill>
                <a:schemeClr val="tx1"/>
              </a:solidFill>
              <a:cs typeface="2  Mitra" panose="00000400000000000000" pitchFamily="2" charset="-78"/>
            </a:endParaRPr>
          </a:p>
          <a:p>
            <a:pPr algn="just" rtl="1"/>
            <a:endParaRPr lang="en-US" sz="2000" b="1" dirty="0">
              <a:solidFill>
                <a:schemeClr val="tx1"/>
              </a:solidFill>
              <a:cs typeface="2  Mitra" panose="00000400000000000000" pitchFamily="2" charset="-78"/>
            </a:endParaRPr>
          </a:p>
        </p:txBody>
      </p:sp>
      <p:sp>
        <p:nvSpPr>
          <p:cNvPr id="4" name="TextBox 3"/>
          <p:cNvSpPr txBox="1"/>
          <p:nvPr/>
        </p:nvSpPr>
        <p:spPr>
          <a:xfrm>
            <a:off x="8601883" y="2411882"/>
            <a:ext cx="2076209" cy="400110"/>
          </a:xfrm>
          <a:prstGeom prst="rect">
            <a:avLst/>
          </a:prstGeom>
          <a:noFill/>
        </p:spPr>
        <p:txBody>
          <a:bodyPr wrap="none" rtlCol="0">
            <a:spAutoFit/>
          </a:bodyPr>
          <a:lstStyle/>
          <a:p>
            <a:pPr lvl="1" algn="r" rtl="1">
              <a:buClr>
                <a:srgbClr val="FF0000"/>
              </a:buClr>
            </a:pPr>
            <a:r>
              <a:rPr lang="fa-IR" sz="2000" dirty="0" smtClean="0">
                <a:solidFill>
                  <a:srgbClr val="FF0000"/>
                </a:solidFill>
                <a:cs typeface="2  Titr" panose="00000700000000000000" pitchFamily="2" charset="-78"/>
              </a:rPr>
              <a:t>1-</a:t>
            </a:r>
            <a:r>
              <a:rPr lang="fa-IR" sz="2000" dirty="0" smtClean="0">
                <a:solidFill>
                  <a:srgbClr val="002060"/>
                </a:solidFill>
                <a:cs typeface="2  Titr" panose="00000700000000000000" pitchFamily="2" charset="-78"/>
              </a:rPr>
              <a:t>  دانیل لرنر :</a:t>
            </a:r>
            <a:endParaRPr lang="en-US" sz="2000" dirty="0">
              <a:solidFill>
                <a:srgbClr val="002060"/>
              </a:solidFill>
              <a:cs typeface="2  Titr" panose="00000700000000000000" pitchFamily="2" charset="-78"/>
            </a:endParaRPr>
          </a:p>
        </p:txBody>
      </p:sp>
      <p:sp>
        <p:nvSpPr>
          <p:cNvPr id="5" name="TextBox 4"/>
          <p:cNvSpPr txBox="1"/>
          <p:nvPr/>
        </p:nvSpPr>
        <p:spPr>
          <a:xfrm>
            <a:off x="486622" y="2832730"/>
            <a:ext cx="8595361" cy="1015663"/>
          </a:xfrm>
          <a:prstGeom prst="rect">
            <a:avLst/>
          </a:prstGeom>
          <a:noFill/>
        </p:spPr>
        <p:txBody>
          <a:bodyPr wrap="square" rtlCol="0">
            <a:spAutoFit/>
          </a:bodyPr>
          <a:lstStyle/>
          <a:p>
            <a:pPr algn="just" rtl="1"/>
            <a:r>
              <a:rPr lang="fa-IR" sz="2000" b="1" dirty="0" smtClean="0">
                <a:cs typeface="2  Mitra" panose="00000400000000000000" pitchFamily="2" charset="-78"/>
              </a:rPr>
              <a:t>وی ظهور </a:t>
            </a:r>
            <a:r>
              <a:rPr lang="fa-IR" sz="2000" b="1" dirty="0">
                <a:cs typeface="2  Mitra" panose="00000400000000000000" pitchFamily="2" charset="-78"/>
              </a:rPr>
              <a:t>نهاد ها ورفتارهای سیاسی جدید نظیر پارلمان،قانون ورفتارهای عقلانی را رادر </a:t>
            </a:r>
            <a:r>
              <a:rPr lang="fa-IR" sz="2000" b="1" dirty="0">
                <a:solidFill>
                  <a:srgbClr val="C00000"/>
                </a:solidFill>
                <a:cs typeface="2  Mitra" panose="00000400000000000000" pitchFamily="2" charset="-78"/>
              </a:rPr>
              <a:t>ظهور شخصیت مدرن </a:t>
            </a:r>
            <a:r>
              <a:rPr lang="fa-IR" sz="2000" b="1" dirty="0">
                <a:cs typeface="2  Mitra" panose="00000400000000000000" pitchFamily="2" charset="-78"/>
              </a:rPr>
              <a:t>می داند. ولازمه ظهور چنین شخصیتی را وقوع فرایندهایی مثل </a:t>
            </a:r>
            <a:r>
              <a:rPr lang="fa-IR" sz="2000" b="1" dirty="0">
                <a:solidFill>
                  <a:srgbClr val="C00000"/>
                </a:solidFill>
                <a:cs typeface="2  Mitra" panose="00000400000000000000" pitchFamily="2" charset="-78"/>
              </a:rPr>
              <a:t>صنعتی شدن،شهری شدن وگسترش مواد </a:t>
            </a:r>
            <a:r>
              <a:rPr lang="fa-IR" sz="2000" b="1" dirty="0">
                <a:cs typeface="2  Mitra" panose="00000400000000000000" pitchFamily="2" charset="-78"/>
              </a:rPr>
              <a:t>می داند.</a:t>
            </a:r>
            <a:endParaRPr lang="en-US" sz="2000" b="1" dirty="0">
              <a:cs typeface="2  Mitra" panose="00000400000000000000" pitchFamily="2" charset="-78"/>
            </a:endParaRPr>
          </a:p>
        </p:txBody>
      </p:sp>
      <p:sp>
        <p:nvSpPr>
          <p:cNvPr id="6" name="TextBox 5"/>
          <p:cNvSpPr txBox="1"/>
          <p:nvPr/>
        </p:nvSpPr>
        <p:spPr>
          <a:xfrm>
            <a:off x="8411746" y="4375799"/>
            <a:ext cx="1829347" cy="400110"/>
          </a:xfrm>
          <a:prstGeom prst="rect">
            <a:avLst/>
          </a:prstGeom>
          <a:noFill/>
        </p:spPr>
        <p:txBody>
          <a:bodyPr wrap="none" rtlCol="0">
            <a:spAutoFit/>
          </a:bodyPr>
          <a:lstStyle/>
          <a:p>
            <a:pPr algn="r" rtl="1"/>
            <a:r>
              <a:rPr lang="fa-IR" sz="2000" dirty="0" smtClean="0">
                <a:solidFill>
                  <a:srgbClr val="FF0000"/>
                </a:solidFill>
                <a:cs typeface="2  Titr" panose="00000700000000000000" pitchFamily="2" charset="-78"/>
              </a:rPr>
              <a:t>2-  </a:t>
            </a:r>
            <a:r>
              <a:rPr lang="fa-IR" sz="2000" dirty="0" smtClean="0">
                <a:solidFill>
                  <a:srgbClr val="002060"/>
                </a:solidFill>
                <a:cs typeface="2  Titr" panose="00000700000000000000" pitchFamily="2" charset="-78"/>
              </a:rPr>
              <a:t>ادوارد شیلز:</a:t>
            </a:r>
            <a:r>
              <a:rPr lang="fa-IR" sz="2000" dirty="0" smtClean="0">
                <a:solidFill>
                  <a:srgbClr val="FF0000"/>
                </a:solidFill>
                <a:cs typeface="2  Titr" panose="00000700000000000000" pitchFamily="2" charset="-78"/>
              </a:rPr>
              <a:t>  </a:t>
            </a:r>
            <a:endParaRPr lang="en-US" sz="2000" dirty="0">
              <a:solidFill>
                <a:srgbClr val="FF0000"/>
              </a:solidFill>
              <a:cs typeface="2  Titr" panose="00000700000000000000" pitchFamily="2" charset="-78"/>
            </a:endParaRPr>
          </a:p>
        </p:txBody>
      </p:sp>
      <p:sp>
        <p:nvSpPr>
          <p:cNvPr id="7" name="TextBox 6"/>
          <p:cNvSpPr txBox="1"/>
          <p:nvPr/>
        </p:nvSpPr>
        <p:spPr>
          <a:xfrm>
            <a:off x="486623" y="4951828"/>
            <a:ext cx="8476980" cy="707886"/>
          </a:xfrm>
          <a:prstGeom prst="rect">
            <a:avLst/>
          </a:prstGeom>
          <a:noFill/>
        </p:spPr>
        <p:txBody>
          <a:bodyPr wrap="square" rtlCol="0">
            <a:spAutoFit/>
          </a:bodyPr>
          <a:lstStyle/>
          <a:p>
            <a:pPr algn="just" rtl="1"/>
            <a:r>
              <a:rPr lang="fa-IR" sz="2000" b="1" dirty="0">
                <a:cs typeface="2  Mitra" panose="00000400000000000000" pitchFamily="2" charset="-78"/>
              </a:rPr>
              <a:t> </a:t>
            </a:r>
            <a:r>
              <a:rPr lang="fa-IR" sz="2000" b="1" dirty="0" smtClean="0">
                <a:cs typeface="2  Mitra" panose="00000400000000000000" pitchFamily="2" charset="-78"/>
              </a:rPr>
              <a:t>شیلز </a:t>
            </a:r>
            <a:r>
              <a:rPr lang="fa-IR" sz="2000" b="1" dirty="0">
                <a:cs typeface="2  Mitra" panose="00000400000000000000" pitchFamily="2" charset="-78"/>
              </a:rPr>
              <a:t>راه مطلوب برای جهان سوم را</a:t>
            </a:r>
            <a:r>
              <a:rPr lang="fa-IR" sz="2000" b="1" dirty="0">
                <a:solidFill>
                  <a:srgbClr val="C00000"/>
                </a:solidFill>
                <a:cs typeface="2  Mitra" panose="00000400000000000000" pitchFamily="2" charset="-78"/>
              </a:rPr>
              <a:t>دموکراسی لیبرال </a:t>
            </a:r>
            <a:r>
              <a:rPr lang="fa-IR" sz="2000" b="1" dirty="0">
                <a:cs typeface="2  Mitra" panose="00000400000000000000" pitchFamily="2" charset="-78"/>
              </a:rPr>
              <a:t>می دانست.البته این گذار را با توجه به خصوصیات جوامع جهان سوم همراه با تعارضات وتلفات زیاد می دانست.</a:t>
            </a:r>
            <a:endParaRPr lang="en-US" sz="2000" b="1" dirty="0">
              <a:cs typeface="2  Mitra" panose="00000400000000000000" pitchFamily="2" charset="-78"/>
            </a:endParaRPr>
          </a:p>
        </p:txBody>
      </p:sp>
    </p:spTree>
    <p:extLst>
      <p:ext uri="{BB962C8B-B14F-4D97-AF65-F5344CB8AC3E}">
        <p14:creationId xmlns:p14="http://schemas.microsoft.com/office/powerpoint/2010/main" val="27111601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39760" y="170528"/>
            <a:ext cx="3554711" cy="499174"/>
          </a:xfrm>
        </p:spPr>
        <p:txBody>
          <a:bodyPr/>
          <a:lstStyle/>
          <a:p>
            <a:pPr rtl="1"/>
            <a:r>
              <a:rPr lang="fa-IR" sz="2000" dirty="0" smtClean="0">
                <a:solidFill>
                  <a:srgbClr val="FF0000"/>
                </a:solidFill>
                <a:cs typeface="2  Titr" panose="00000700000000000000" pitchFamily="2" charset="-78"/>
              </a:rPr>
              <a:t>3. </a:t>
            </a:r>
            <a:r>
              <a:rPr lang="fa-IR" sz="2000" dirty="0">
                <a:cs typeface="2  Titr" panose="00000700000000000000" pitchFamily="2" charset="-78"/>
              </a:rPr>
              <a:t> </a:t>
            </a:r>
            <a:r>
              <a:rPr lang="fa-IR" sz="2000" dirty="0" smtClean="0">
                <a:solidFill>
                  <a:srgbClr val="002060"/>
                </a:solidFill>
                <a:cs typeface="2  Titr" panose="00000700000000000000" pitchFamily="2" charset="-78"/>
              </a:rPr>
              <a:t>گابریل </a:t>
            </a:r>
            <a:r>
              <a:rPr lang="fa-IR" sz="2000" dirty="0">
                <a:solidFill>
                  <a:srgbClr val="002060"/>
                </a:solidFill>
                <a:cs typeface="2  Titr" panose="00000700000000000000" pitchFamily="2" charset="-78"/>
              </a:rPr>
              <a:t>آلموند وجیمز کلمن:</a:t>
            </a:r>
            <a:endParaRPr lang="en-US" sz="2000" dirty="0">
              <a:solidFill>
                <a:srgbClr val="002060"/>
              </a:solidFill>
              <a:cs typeface="2  Titr" panose="00000700000000000000" pitchFamily="2" charset="-78"/>
            </a:endParaRPr>
          </a:p>
          <a:p>
            <a:endParaRPr lang="en-US" dirty="0">
              <a:solidFill>
                <a:srgbClr val="FF0000"/>
              </a:solidFill>
              <a:cs typeface="2  Titr" panose="00000700000000000000" pitchFamily="2" charset="-78"/>
            </a:endParaRPr>
          </a:p>
        </p:txBody>
      </p:sp>
      <p:sp>
        <p:nvSpPr>
          <p:cNvPr id="4" name="TextBox 3"/>
          <p:cNvSpPr txBox="1"/>
          <p:nvPr/>
        </p:nvSpPr>
        <p:spPr>
          <a:xfrm>
            <a:off x="605308" y="598187"/>
            <a:ext cx="8891862" cy="1631216"/>
          </a:xfrm>
          <a:prstGeom prst="rect">
            <a:avLst/>
          </a:prstGeom>
          <a:noFill/>
        </p:spPr>
        <p:txBody>
          <a:bodyPr wrap="square" rtlCol="0">
            <a:spAutoFit/>
          </a:bodyPr>
          <a:lstStyle/>
          <a:p>
            <a:pPr algn="just" rtl="1"/>
            <a:r>
              <a:rPr lang="fa-IR" sz="2000" b="1" dirty="0">
                <a:cs typeface="2  Mitra" panose="00000400000000000000" pitchFamily="2" charset="-78"/>
              </a:rPr>
              <a:t>آنها </a:t>
            </a:r>
            <a:r>
              <a:rPr lang="fa-IR" sz="2000" b="1" dirty="0">
                <a:solidFill>
                  <a:srgbClr val="C00000"/>
                </a:solidFill>
                <a:cs typeface="2  Mitra" panose="00000400000000000000" pitchFamily="2" charset="-78"/>
              </a:rPr>
              <a:t>کتاب سیاست مناطق درحال توسعه </a:t>
            </a:r>
            <a:r>
              <a:rPr lang="fa-IR" sz="2000" b="1" dirty="0">
                <a:cs typeface="2  Mitra" panose="00000400000000000000" pitchFamily="2" charset="-78"/>
              </a:rPr>
              <a:t>رانوشتند ودراین کتاب ازمفهوم تقابل </a:t>
            </a:r>
            <a:r>
              <a:rPr lang="fa-IR" sz="2000" b="1" dirty="0">
                <a:solidFill>
                  <a:srgbClr val="C00000"/>
                </a:solidFill>
                <a:cs typeface="2  Mitra" panose="00000400000000000000" pitchFamily="2" charset="-78"/>
              </a:rPr>
              <a:t>سنت ومدرنیسم </a:t>
            </a:r>
            <a:r>
              <a:rPr lang="fa-IR" sz="2000" b="1" dirty="0">
                <a:cs typeface="2  Mitra" panose="00000400000000000000" pitchFamily="2" charset="-78"/>
              </a:rPr>
              <a:t>استفاده کردند.</a:t>
            </a:r>
            <a:endParaRPr lang="en-US" sz="2000" b="1" dirty="0">
              <a:cs typeface="2  Mitra" panose="00000400000000000000" pitchFamily="2" charset="-78"/>
            </a:endParaRPr>
          </a:p>
          <a:p>
            <a:pPr algn="just" rtl="1"/>
            <a:r>
              <a:rPr lang="fa-IR" sz="2000" b="1" dirty="0">
                <a:cs typeface="2  Mitra" panose="00000400000000000000" pitchFamily="2" charset="-78"/>
              </a:rPr>
              <a:t>آلموند همچنین با همکاری سیدنی وربا در</a:t>
            </a:r>
            <a:r>
              <a:rPr lang="fa-IR" sz="2000" b="1" dirty="0">
                <a:solidFill>
                  <a:srgbClr val="C00000"/>
                </a:solidFill>
                <a:cs typeface="2  Mitra" panose="00000400000000000000" pitchFamily="2" charset="-78"/>
              </a:rPr>
              <a:t>کتاب فرهنگ سیاسی </a:t>
            </a:r>
            <a:r>
              <a:rPr lang="fa-IR" sz="2000" b="1" dirty="0">
                <a:cs typeface="2  Mitra" panose="00000400000000000000" pitchFamily="2" charset="-78"/>
              </a:rPr>
              <a:t>علت اصلی توسعه نیافتگی جهان سوم را </a:t>
            </a:r>
            <a:r>
              <a:rPr lang="fa-IR" sz="2000" b="1" dirty="0">
                <a:solidFill>
                  <a:srgbClr val="C00000"/>
                </a:solidFill>
                <a:cs typeface="2  Mitra" panose="00000400000000000000" pitchFamily="2" charset="-78"/>
              </a:rPr>
              <a:t>خصوصیات فرهنگی وروانی </a:t>
            </a:r>
            <a:r>
              <a:rPr lang="fa-IR" sz="2000" b="1" dirty="0">
                <a:cs typeface="2  Mitra" panose="00000400000000000000" pitchFamily="2" charset="-78"/>
              </a:rPr>
              <a:t>این جوامع دانسته است. وبا ارائه گونه شناسی ازفرهنگ سیاسی چهار معیار را ارائه می دهد</a:t>
            </a:r>
            <a:r>
              <a:rPr lang="fa-IR" sz="2000" b="1" dirty="0" smtClean="0">
                <a:cs typeface="2  Mitra" panose="00000400000000000000" pitchFamily="2" charset="-78"/>
              </a:rPr>
              <a:t>:</a:t>
            </a:r>
            <a:endParaRPr lang="en-US" sz="2000" b="1" dirty="0">
              <a:cs typeface="2  Mitra" panose="00000400000000000000" pitchFamily="2" charset="-78"/>
            </a:endParaRPr>
          </a:p>
        </p:txBody>
      </p:sp>
      <p:sp>
        <p:nvSpPr>
          <p:cNvPr id="6" name="Rectangle 5"/>
          <p:cNvSpPr/>
          <p:nvPr/>
        </p:nvSpPr>
        <p:spPr>
          <a:xfrm>
            <a:off x="2163440" y="2266683"/>
            <a:ext cx="7076484" cy="798491"/>
          </a:xfrm>
          <a:prstGeom prst="rect">
            <a:avLst/>
          </a:prstGeom>
          <a:solidFill>
            <a:schemeClr val="bg1"/>
          </a:solidFill>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smtClean="0">
                <a:ln>
                  <a:solidFill>
                    <a:sysClr val="windowText" lastClr="000000"/>
                  </a:solidFill>
                </a:ln>
                <a:solidFill>
                  <a:srgbClr val="FF0000"/>
                </a:solidFill>
                <a:cs typeface="2  Titr" panose="00000700000000000000" pitchFamily="2" charset="-78"/>
              </a:rPr>
              <a:t>1-</a:t>
            </a:r>
            <a:r>
              <a:rPr lang="fa-IR" sz="2800" b="1" dirty="0" smtClean="0">
                <a:ln>
                  <a:solidFill>
                    <a:sysClr val="windowText" lastClr="000000"/>
                  </a:solidFill>
                </a:ln>
                <a:solidFill>
                  <a:srgbClr val="FF0000"/>
                </a:solidFill>
                <a:cs typeface="2  Titr" panose="00000700000000000000" pitchFamily="2" charset="-78"/>
              </a:rPr>
              <a:t>  افراد </a:t>
            </a:r>
            <a:r>
              <a:rPr lang="fa-IR" sz="2800" b="1" dirty="0">
                <a:ln>
                  <a:solidFill>
                    <a:sysClr val="windowText" lastClr="000000"/>
                  </a:solidFill>
                </a:ln>
                <a:solidFill>
                  <a:srgbClr val="FF0000"/>
                </a:solidFill>
                <a:cs typeface="2  Titr" panose="00000700000000000000" pitchFamily="2" charset="-78"/>
              </a:rPr>
              <a:t>درباره ملت ونظام سیاسی خو دچه می دانند؟</a:t>
            </a:r>
            <a:endParaRPr lang="en-US" sz="2800" b="1" dirty="0">
              <a:ln>
                <a:solidFill>
                  <a:sysClr val="windowText" lastClr="000000"/>
                </a:solidFill>
              </a:ln>
              <a:solidFill>
                <a:srgbClr val="FF0000"/>
              </a:solidFill>
              <a:cs typeface="2  Titr" panose="00000700000000000000" pitchFamily="2" charset="-78"/>
            </a:endParaRPr>
          </a:p>
          <a:p>
            <a:pPr algn="ctr"/>
            <a:r>
              <a:rPr lang="fa-IR" sz="2800" b="1" dirty="0" smtClean="0">
                <a:ln>
                  <a:solidFill>
                    <a:sysClr val="windowText" lastClr="000000"/>
                  </a:solidFill>
                </a:ln>
                <a:solidFill>
                  <a:srgbClr val="FF0000"/>
                </a:solidFill>
                <a:cs typeface="2  Titr" panose="00000700000000000000" pitchFamily="2" charset="-78"/>
              </a:rPr>
              <a:t> </a:t>
            </a:r>
            <a:endParaRPr lang="en-US" sz="2800" b="1" dirty="0">
              <a:ln>
                <a:solidFill>
                  <a:sysClr val="windowText" lastClr="000000"/>
                </a:solidFill>
              </a:ln>
              <a:solidFill>
                <a:srgbClr val="FF0000"/>
              </a:solidFill>
              <a:cs typeface="2  Titr" panose="00000700000000000000" pitchFamily="2" charset="-78"/>
            </a:endParaRPr>
          </a:p>
        </p:txBody>
      </p:sp>
      <p:sp>
        <p:nvSpPr>
          <p:cNvPr id="8" name="Rectangle 7"/>
          <p:cNvSpPr/>
          <p:nvPr/>
        </p:nvSpPr>
        <p:spPr>
          <a:xfrm>
            <a:off x="2150561" y="3311254"/>
            <a:ext cx="7076484" cy="923934"/>
          </a:xfrm>
          <a:prstGeom prst="rect">
            <a:avLst/>
          </a:prstGeom>
          <a:solidFill>
            <a:schemeClr val="bg1"/>
          </a:solidFill>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800" dirty="0">
                <a:ln>
                  <a:solidFill>
                    <a:sysClr val="windowText" lastClr="000000"/>
                  </a:solidFill>
                </a:ln>
                <a:solidFill>
                  <a:srgbClr val="FF0000"/>
                </a:solidFill>
                <a:cs typeface="2  Titr" panose="00000700000000000000" pitchFamily="2" charset="-78"/>
              </a:rPr>
              <a:t>2</a:t>
            </a:r>
            <a:r>
              <a:rPr lang="fa-IR" sz="2800" dirty="0" smtClean="0">
                <a:ln>
                  <a:solidFill>
                    <a:sysClr val="windowText" lastClr="000000"/>
                  </a:solidFill>
                </a:ln>
                <a:solidFill>
                  <a:srgbClr val="FF0000"/>
                </a:solidFill>
                <a:cs typeface="2  Titr" panose="00000700000000000000" pitchFamily="2" charset="-78"/>
              </a:rPr>
              <a:t>-  افراد </a:t>
            </a:r>
            <a:r>
              <a:rPr lang="fa-IR" sz="2800" dirty="0">
                <a:ln>
                  <a:solidFill>
                    <a:sysClr val="windowText" lastClr="000000"/>
                  </a:solidFill>
                </a:ln>
                <a:solidFill>
                  <a:srgbClr val="FF0000"/>
                </a:solidFill>
                <a:cs typeface="2  Titr" panose="00000700000000000000" pitchFamily="2" charset="-78"/>
              </a:rPr>
              <a:t>تاچه حدی ازنقش نخبگان سیاسی آگاه </a:t>
            </a:r>
            <a:r>
              <a:rPr lang="fa-IR" sz="2800" dirty="0" smtClean="0">
                <a:ln>
                  <a:solidFill>
                    <a:sysClr val="windowText" lastClr="000000"/>
                  </a:solidFill>
                </a:ln>
                <a:solidFill>
                  <a:srgbClr val="FF0000"/>
                </a:solidFill>
                <a:cs typeface="2  Titr" panose="00000700000000000000" pitchFamily="2" charset="-78"/>
              </a:rPr>
              <a:t>اند</a:t>
            </a:r>
            <a:r>
              <a:rPr lang="fa-IR" sz="2800" b="1" dirty="0">
                <a:ln>
                  <a:solidFill>
                    <a:sysClr val="windowText" lastClr="000000"/>
                  </a:solidFill>
                </a:ln>
                <a:solidFill>
                  <a:srgbClr val="FF0000"/>
                </a:solidFill>
                <a:cs typeface="2  Titr" panose="00000700000000000000" pitchFamily="2" charset="-78"/>
              </a:rPr>
              <a:t> ؟</a:t>
            </a:r>
            <a:endParaRPr lang="en-US" sz="2800" dirty="0">
              <a:ln>
                <a:solidFill>
                  <a:sysClr val="windowText" lastClr="000000"/>
                </a:solidFill>
              </a:ln>
              <a:solidFill>
                <a:srgbClr val="FF0000"/>
              </a:solidFill>
              <a:cs typeface="2  Titr" panose="00000700000000000000" pitchFamily="2" charset="-78"/>
            </a:endParaRPr>
          </a:p>
        </p:txBody>
      </p:sp>
      <p:sp>
        <p:nvSpPr>
          <p:cNvPr id="10" name="Rectangle 9"/>
          <p:cNvSpPr/>
          <p:nvPr/>
        </p:nvSpPr>
        <p:spPr>
          <a:xfrm>
            <a:off x="1365162" y="4415553"/>
            <a:ext cx="7836126" cy="923934"/>
          </a:xfrm>
          <a:prstGeom prst="rect">
            <a:avLst/>
          </a:prstGeom>
          <a:solidFill>
            <a:schemeClr val="bg1"/>
          </a:solidFill>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fa-IR" sz="2800" dirty="0" smtClean="0">
                <a:ln>
                  <a:solidFill>
                    <a:sysClr val="windowText" lastClr="000000"/>
                  </a:solidFill>
                </a:ln>
                <a:solidFill>
                  <a:srgbClr val="FF0000"/>
                </a:solidFill>
                <a:cs typeface="2  Titr" panose="00000700000000000000" pitchFamily="2" charset="-78"/>
              </a:rPr>
              <a:t>3- افرادچه </a:t>
            </a:r>
            <a:r>
              <a:rPr lang="fa-IR" sz="2800" dirty="0">
                <a:ln>
                  <a:solidFill>
                    <a:sysClr val="windowText" lastClr="000000"/>
                  </a:solidFill>
                </a:ln>
                <a:solidFill>
                  <a:srgbClr val="FF0000"/>
                </a:solidFill>
                <a:cs typeface="2  Titr" panose="00000700000000000000" pitchFamily="2" charset="-78"/>
              </a:rPr>
              <a:t>نظری درباره خط مشی تصمیم گیرندگان دارند؟</a:t>
            </a:r>
            <a:endParaRPr lang="en-US" sz="2800" dirty="0">
              <a:ln>
                <a:solidFill>
                  <a:sysClr val="windowText" lastClr="000000"/>
                </a:solidFill>
              </a:ln>
              <a:solidFill>
                <a:srgbClr val="FF0000"/>
              </a:solidFill>
              <a:cs typeface="2  Titr" panose="00000700000000000000" pitchFamily="2" charset="-78"/>
            </a:endParaRPr>
          </a:p>
        </p:txBody>
      </p:sp>
      <p:sp>
        <p:nvSpPr>
          <p:cNvPr id="11" name="Rectangle 10"/>
          <p:cNvSpPr/>
          <p:nvPr/>
        </p:nvSpPr>
        <p:spPr>
          <a:xfrm>
            <a:off x="1365162" y="5653831"/>
            <a:ext cx="7792330" cy="901521"/>
          </a:xfrm>
          <a:prstGeom prst="rect">
            <a:avLst/>
          </a:prstGeom>
          <a:solidFill>
            <a:schemeClr val="bg1"/>
          </a:solidFill>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fa-IR" sz="2800" dirty="0">
                <a:ln>
                  <a:solidFill>
                    <a:sysClr val="windowText" lastClr="000000"/>
                  </a:solidFill>
                </a:ln>
                <a:solidFill>
                  <a:srgbClr val="FF0000"/>
                </a:solidFill>
                <a:cs typeface="2  Titr" panose="00000700000000000000" pitchFamily="2" charset="-78"/>
              </a:rPr>
              <a:t>4</a:t>
            </a:r>
            <a:r>
              <a:rPr lang="fa-IR" sz="2800" dirty="0" smtClean="0">
                <a:ln>
                  <a:solidFill>
                    <a:sysClr val="windowText" lastClr="000000"/>
                  </a:solidFill>
                </a:ln>
                <a:solidFill>
                  <a:srgbClr val="FF0000"/>
                </a:solidFill>
                <a:cs typeface="2  Titr" panose="00000700000000000000" pitchFamily="2" charset="-78"/>
              </a:rPr>
              <a:t>- افراد </a:t>
            </a:r>
            <a:r>
              <a:rPr lang="fa-IR" sz="2800" dirty="0">
                <a:ln>
                  <a:solidFill>
                    <a:sysClr val="windowText" lastClr="000000"/>
                  </a:solidFill>
                </a:ln>
                <a:solidFill>
                  <a:srgbClr val="FF0000"/>
                </a:solidFill>
                <a:cs typeface="2  Titr" panose="00000700000000000000" pitchFamily="2" charset="-78"/>
              </a:rPr>
              <a:t>چه تصوری ازجایگاه </a:t>
            </a:r>
            <a:r>
              <a:rPr lang="fa-IR" sz="2800" dirty="0" smtClean="0">
                <a:ln>
                  <a:solidFill>
                    <a:sysClr val="windowText" lastClr="000000"/>
                  </a:solidFill>
                </a:ln>
                <a:solidFill>
                  <a:srgbClr val="FF0000"/>
                </a:solidFill>
                <a:cs typeface="2  Titr" panose="00000700000000000000" pitchFamily="2" charset="-78"/>
              </a:rPr>
              <a:t>خود </a:t>
            </a:r>
            <a:r>
              <a:rPr lang="fa-IR" sz="2800" dirty="0">
                <a:ln>
                  <a:solidFill>
                    <a:sysClr val="windowText" lastClr="000000"/>
                  </a:solidFill>
                </a:ln>
                <a:solidFill>
                  <a:srgbClr val="FF0000"/>
                </a:solidFill>
                <a:cs typeface="2  Titr" panose="00000700000000000000" pitchFamily="2" charset="-78"/>
              </a:rPr>
              <a:t>درنظام سیاسی </a:t>
            </a:r>
            <a:r>
              <a:rPr lang="fa-IR" sz="2800" dirty="0" smtClean="0">
                <a:ln>
                  <a:solidFill>
                    <a:sysClr val="windowText" lastClr="000000"/>
                  </a:solidFill>
                </a:ln>
                <a:solidFill>
                  <a:srgbClr val="FF0000"/>
                </a:solidFill>
                <a:cs typeface="2  Titr" panose="00000700000000000000" pitchFamily="2" charset="-78"/>
              </a:rPr>
              <a:t>دارند</a:t>
            </a:r>
            <a:r>
              <a:rPr lang="fa-IR" sz="2800" b="1" dirty="0">
                <a:ln>
                  <a:solidFill>
                    <a:sysClr val="windowText" lastClr="000000"/>
                  </a:solidFill>
                </a:ln>
                <a:solidFill>
                  <a:srgbClr val="FF0000"/>
                </a:solidFill>
                <a:cs typeface="2  Titr" panose="00000700000000000000" pitchFamily="2" charset="-78"/>
              </a:rPr>
              <a:t> ؟</a:t>
            </a:r>
            <a:endParaRPr lang="en-US" sz="2800" dirty="0">
              <a:ln>
                <a:solidFill>
                  <a:sysClr val="windowText" lastClr="000000"/>
                </a:solidFill>
              </a:ln>
              <a:solidFill>
                <a:srgbClr val="FF0000"/>
              </a:solidFill>
              <a:cs typeface="2  Titr" panose="00000700000000000000" pitchFamily="2" charset="-78"/>
            </a:endParaRPr>
          </a:p>
        </p:txBody>
      </p:sp>
    </p:spTree>
    <p:extLst>
      <p:ext uri="{BB962C8B-B14F-4D97-AF65-F5344CB8AC3E}">
        <p14:creationId xmlns:p14="http://schemas.microsoft.com/office/powerpoint/2010/main" val="13454039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eft Arrow 10"/>
          <p:cNvSpPr/>
          <p:nvPr/>
        </p:nvSpPr>
        <p:spPr>
          <a:xfrm>
            <a:off x="6977575" y="920116"/>
            <a:ext cx="2700998" cy="1424353"/>
          </a:xfrm>
          <a:prstGeom prst="leftArrow">
            <a:avLst/>
          </a:prstGeom>
        </p:spPr>
        <p:style>
          <a:lnRef idx="1">
            <a:schemeClr val="accent3"/>
          </a:lnRef>
          <a:fillRef idx="3">
            <a:schemeClr val="accent3"/>
          </a:fillRef>
          <a:effectRef idx="2">
            <a:schemeClr val="accent3"/>
          </a:effectRef>
          <a:fontRef idx="minor">
            <a:schemeClr val="lt1"/>
          </a:fontRef>
        </p:style>
        <p:txBody>
          <a:bodyPr rtlCol="0" anchor="ctr"/>
          <a:lstStyle/>
          <a:p>
            <a:pPr lvl="0" algn="r" rtl="1"/>
            <a:r>
              <a:rPr lang="fa-IR" sz="2400" dirty="0">
                <a:solidFill>
                  <a:srgbClr val="002060"/>
                </a:solidFill>
                <a:cs typeface="B Titr" panose="00000700000000000000" pitchFamily="2" charset="-78"/>
              </a:rPr>
              <a:t>فرهنگ سیاسی </a:t>
            </a:r>
            <a:r>
              <a:rPr lang="fa-IR" sz="2400" dirty="0" smtClean="0">
                <a:solidFill>
                  <a:srgbClr val="002060"/>
                </a:solidFill>
                <a:cs typeface="B Titr" panose="00000700000000000000" pitchFamily="2" charset="-78"/>
              </a:rPr>
              <a:t>محدود</a:t>
            </a:r>
            <a:endParaRPr lang="en-US" sz="2400" dirty="0">
              <a:solidFill>
                <a:srgbClr val="002060"/>
              </a:solidFill>
              <a:cs typeface="B Titr" panose="00000700000000000000" pitchFamily="2" charset="-78"/>
            </a:endParaRPr>
          </a:p>
        </p:txBody>
      </p:sp>
      <p:sp>
        <p:nvSpPr>
          <p:cNvPr id="12" name="Left Arrow 11"/>
          <p:cNvSpPr/>
          <p:nvPr/>
        </p:nvSpPr>
        <p:spPr>
          <a:xfrm>
            <a:off x="6977575" y="2485587"/>
            <a:ext cx="2700998" cy="1505243"/>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rtl="1"/>
            <a:r>
              <a:rPr lang="fa-IR" sz="2400" dirty="0">
                <a:solidFill>
                  <a:srgbClr val="002060"/>
                </a:solidFill>
                <a:cs typeface="B Titr" panose="00000700000000000000" pitchFamily="2" charset="-78"/>
              </a:rPr>
              <a:t>فرهنگ سیاسی تبعی</a:t>
            </a:r>
            <a:endParaRPr lang="en-US" sz="2400" dirty="0">
              <a:solidFill>
                <a:srgbClr val="002060"/>
              </a:solidFill>
              <a:cs typeface="B Titr" panose="00000700000000000000" pitchFamily="2" charset="-78"/>
            </a:endParaRPr>
          </a:p>
        </p:txBody>
      </p:sp>
      <p:sp>
        <p:nvSpPr>
          <p:cNvPr id="13" name="Left Arrow 12"/>
          <p:cNvSpPr/>
          <p:nvPr/>
        </p:nvSpPr>
        <p:spPr>
          <a:xfrm>
            <a:off x="6977575" y="4273066"/>
            <a:ext cx="2700998" cy="1382146"/>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a-IR" sz="2000" dirty="0">
                <a:solidFill>
                  <a:srgbClr val="002060"/>
                </a:solidFill>
                <a:cs typeface="B Titr" panose="00000700000000000000" pitchFamily="2" charset="-78"/>
              </a:rPr>
              <a:t>فرهنگ سیاسی مشارکتی</a:t>
            </a:r>
            <a:endParaRPr lang="en-US" sz="2000" dirty="0">
              <a:solidFill>
                <a:srgbClr val="002060"/>
              </a:solidFill>
              <a:cs typeface="B Titr" panose="00000700000000000000" pitchFamily="2" charset="-78"/>
            </a:endParaRPr>
          </a:p>
        </p:txBody>
      </p:sp>
      <p:sp>
        <p:nvSpPr>
          <p:cNvPr id="14" name="Rectangle 13"/>
          <p:cNvSpPr/>
          <p:nvPr/>
        </p:nvSpPr>
        <p:spPr>
          <a:xfrm>
            <a:off x="1744394" y="1111787"/>
            <a:ext cx="4965897" cy="1041009"/>
          </a:xfrm>
          <a:prstGeom prst="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fa-IR" sz="2800" dirty="0" smtClean="0">
                <a:solidFill>
                  <a:schemeClr val="bg1"/>
                </a:solidFill>
                <a:cs typeface="2  Titr" panose="00000700000000000000" pitchFamily="2" charset="-78"/>
              </a:rPr>
              <a:t>رابطه </a:t>
            </a:r>
            <a:r>
              <a:rPr lang="fa-IR" sz="2800" dirty="0">
                <a:solidFill>
                  <a:schemeClr val="bg1"/>
                </a:solidFill>
                <a:cs typeface="2  Titr" panose="00000700000000000000" pitchFamily="2" charset="-78"/>
              </a:rPr>
              <a:t>محدود افراد بانظام سیاسی</a:t>
            </a:r>
            <a:endParaRPr lang="en-US" sz="2800" dirty="0">
              <a:solidFill>
                <a:schemeClr val="bg1"/>
              </a:solidFill>
              <a:cs typeface="2  Titr" panose="00000700000000000000" pitchFamily="2" charset="-78"/>
            </a:endParaRPr>
          </a:p>
        </p:txBody>
      </p:sp>
      <p:sp>
        <p:nvSpPr>
          <p:cNvPr id="15" name="Rectangle 14"/>
          <p:cNvSpPr/>
          <p:nvPr/>
        </p:nvSpPr>
        <p:spPr>
          <a:xfrm>
            <a:off x="1800664" y="2696600"/>
            <a:ext cx="4909627" cy="1083215"/>
          </a:xfrm>
          <a:prstGeom prst="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400" dirty="0">
                <a:cs typeface="2  Titr" panose="00000700000000000000" pitchFamily="2" charset="-78"/>
              </a:rPr>
              <a:t>رابطه انفعالی ومطیعانه افراد با نظام سیاسی</a:t>
            </a:r>
            <a:endParaRPr lang="en-US" sz="2400" dirty="0">
              <a:cs typeface="2  Titr" panose="00000700000000000000" pitchFamily="2" charset="-78"/>
            </a:endParaRPr>
          </a:p>
        </p:txBody>
      </p:sp>
      <p:sp>
        <p:nvSpPr>
          <p:cNvPr id="16" name="Rectangle 15"/>
          <p:cNvSpPr/>
          <p:nvPr/>
        </p:nvSpPr>
        <p:spPr>
          <a:xfrm>
            <a:off x="1744394" y="4419013"/>
            <a:ext cx="4965897" cy="1090252"/>
          </a:xfrm>
          <a:prstGeom prst="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fa-IR" sz="2400" dirty="0">
                <a:cs typeface="2  Titr" panose="00000700000000000000" pitchFamily="2" charset="-78"/>
              </a:rPr>
              <a:t>حساسیت افراد به اکثر جنبه های نظام سیاسی</a:t>
            </a:r>
            <a:endParaRPr lang="en-US" sz="2400" dirty="0">
              <a:cs typeface="2  Titr" panose="00000700000000000000" pitchFamily="2" charset="-78"/>
            </a:endParaRPr>
          </a:p>
        </p:txBody>
      </p:sp>
      <p:sp>
        <p:nvSpPr>
          <p:cNvPr id="17" name="TextBox 16"/>
          <p:cNvSpPr txBox="1"/>
          <p:nvPr/>
        </p:nvSpPr>
        <p:spPr>
          <a:xfrm>
            <a:off x="1088286" y="239355"/>
            <a:ext cx="8241359" cy="523220"/>
          </a:xfrm>
          <a:prstGeom prst="rect">
            <a:avLst/>
          </a:prstGeom>
          <a:noFill/>
        </p:spPr>
        <p:txBody>
          <a:bodyPr wrap="none" rtlCol="0">
            <a:spAutoFit/>
          </a:bodyPr>
          <a:lstStyle/>
          <a:p>
            <a:pPr rtl="1"/>
            <a:r>
              <a:rPr lang="fa-IR" sz="2800" dirty="0">
                <a:solidFill>
                  <a:srgbClr val="002060"/>
                </a:solidFill>
                <a:cs typeface="2  Titr" panose="00000700000000000000" pitchFamily="2" charset="-78"/>
              </a:rPr>
              <a:t>آنها برهمین اساس 3نوع فرهنگ سیاسی را ازهم متمایز می کنند:</a:t>
            </a:r>
            <a:endParaRPr lang="en-US" sz="2800" dirty="0">
              <a:solidFill>
                <a:srgbClr val="002060"/>
              </a:solidFill>
              <a:cs typeface="2  Titr" panose="00000700000000000000" pitchFamily="2" charset="-78"/>
            </a:endParaRPr>
          </a:p>
        </p:txBody>
      </p:sp>
      <p:sp>
        <p:nvSpPr>
          <p:cNvPr id="18" name="TextBox 17"/>
          <p:cNvSpPr txBox="1"/>
          <p:nvPr/>
        </p:nvSpPr>
        <p:spPr>
          <a:xfrm>
            <a:off x="0" y="5777648"/>
            <a:ext cx="9383434" cy="523220"/>
          </a:xfrm>
          <a:prstGeom prst="rect">
            <a:avLst/>
          </a:prstGeom>
          <a:noFill/>
        </p:spPr>
        <p:txBody>
          <a:bodyPr wrap="square" rtlCol="0">
            <a:spAutoFit/>
          </a:bodyPr>
          <a:lstStyle/>
          <a:p>
            <a:pPr algn="r" rtl="1"/>
            <a:r>
              <a:rPr lang="fa-IR" sz="2800" dirty="0">
                <a:cs typeface="2  Mitra" panose="00000400000000000000" pitchFamily="2" charset="-78"/>
              </a:rPr>
              <a:t>انها معتقدند فرهنگ سیاسی درجوامع جهان سوم ازنوع محدود وتبعی یا ترکیبی ازاین دو  است.</a:t>
            </a:r>
            <a:endParaRPr lang="en-US" sz="2800" dirty="0">
              <a:cs typeface="2  Mitra" panose="00000400000000000000" pitchFamily="2" charset="-78"/>
            </a:endParaRPr>
          </a:p>
        </p:txBody>
      </p:sp>
    </p:spTree>
    <p:extLst>
      <p:ext uri="{BB962C8B-B14F-4D97-AF65-F5344CB8AC3E}">
        <p14:creationId xmlns:p14="http://schemas.microsoft.com/office/powerpoint/2010/main" val="13397967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3617" y="318661"/>
            <a:ext cx="7987256" cy="1417372"/>
          </a:xfrm>
        </p:spPr>
        <p:txBody>
          <a:bodyPr/>
          <a:lstStyle/>
          <a:p>
            <a:pPr algn="just" rtl="1"/>
            <a:r>
              <a:rPr lang="fa-IR" sz="2800" dirty="0">
                <a:solidFill>
                  <a:srgbClr val="002060"/>
                </a:solidFill>
                <a:cs typeface="2  Mitra" panose="00000400000000000000" pitchFamily="2" charset="-78"/>
              </a:rPr>
              <a:t>وی </a:t>
            </a:r>
            <a:r>
              <a:rPr lang="fa-IR" sz="2800" dirty="0" smtClean="0">
                <a:solidFill>
                  <a:srgbClr val="002060"/>
                </a:solidFill>
                <a:cs typeface="2  Mitra" panose="00000400000000000000" pitchFamily="2" charset="-78"/>
              </a:rPr>
              <a:t>و</a:t>
            </a:r>
            <a:r>
              <a:rPr lang="en-US" sz="2800" dirty="0" smtClean="0">
                <a:solidFill>
                  <a:srgbClr val="002060"/>
                </a:solidFill>
                <a:cs typeface="2  Mitra" panose="00000400000000000000" pitchFamily="2" charset="-78"/>
              </a:rPr>
              <a:t> </a:t>
            </a:r>
            <a:r>
              <a:rPr lang="fa-IR" sz="2800" dirty="0" smtClean="0">
                <a:solidFill>
                  <a:srgbClr val="002060"/>
                </a:solidFill>
                <a:cs typeface="2  Mitra" panose="00000400000000000000" pitchFamily="2" charset="-78"/>
              </a:rPr>
              <a:t>همکارانش </a:t>
            </a:r>
            <a:r>
              <a:rPr lang="fa-IR" sz="2800" dirty="0">
                <a:solidFill>
                  <a:srgbClr val="002060"/>
                </a:solidFill>
                <a:cs typeface="2  Mitra" panose="00000400000000000000" pitchFamily="2" charset="-78"/>
              </a:rPr>
              <a:t>برتمایز فرهنگ سیاسی درجوامع درحال توسعه با جوامع توسعه یافته نیز تاکید می کنند وبراساس نوع ومیزان مشارکت سیاسی چهار نوع نظام سیاسی را از یکدیگر متمایز می کنند</a:t>
            </a:r>
            <a:r>
              <a:rPr lang="fa-IR" sz="2800" dirty="0" smtClean="0">
                <a:solidFill>
                  <a:srgbClr val="002060"/>
                </a:solidFill>
                <a:cs typeface="2  Mitra" panose="00000400000000000000" pitchFamily="2" charset="-78"/>
              </a:rPr>
              <a:t>:</a:t>
            </a:r>
            <a:endParaRPr lang="en-US" sz="2800" dirty="0">
              <a:solidFill>
                <a:srgbClr val="002060"/>
              </a:solidFill>
              <a:cs typeface="2  Mitra" panose="00000400000000000000" pitchFamily="2"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930572375"/>
              </p:ext>
            </p:extLst>
          </p:nvPr>
        </p:nvGraphicFramePr>
        <p:xfrm>
          <a:off x="1011382" y="2216725"/>
          <a:ext cx="8189812" cy="3369448"/>
        </p:xfrm>
        <a:graphic>
          <a:graphicData uri="http://schemas.openxmlformats.org/drawingml/2006/table">
            <a:tbl>
              <a:tblPr firstRow="1" bandRow="1">
                <a:tableStyleId>{5C22544A-7EE6-4342-B048-85BDC9FD1C3A}</a:tableStyleId>
              </a:tblPr>
              <a:tblGrid>
                <a:gridCol w="6516822"/>
                <a:gridCol w="1672990"/>
              </a:tblGrid>
              <a:tr h="842362">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fa-IR" sz="2000" b="0" i="0" kern="1200" dirty="0" smtClean="0">
                          <a:solidFill>
                            <a:schemeClr val="bg1"/>
                          </a:solidFill>
                          <a:effectLst/>
                          <a:latin typeface="+mn-lt"/>
                          <a:ea typeface="+mn-ea"/>
                          <a:cs typeface="2  Titr" panose="00000700000000000000" pitchFamily="2" charset="-78"/>
                        </a:rPr>
                        <a:t>60 درصد مردم درآن فعال اند.30 درصد به صورت تبعی و10 درصد اصولا کاری به سیاست ندارند.</a:t>
                      </a:r>
                      <a:endParaRPr lang="en-US" sz="2000" b="0" i="0" kern="1200" dirty="0" smtClean="0">
                        <a:solidFill>
                          <a:schemeClr val="bg1"/>
                        </a:solidFill>
                        <a:effectLst/>
                        <a:latin typeface="+mn-lt"/>
                        <a:ea typeface="+mn-ea"/>
                        <a:cs typeface="2  Titr" panose="00000700000000000000" pitchFamily="2" charset="-78"/>
                      </a:endParaRPr>
                    </a:p>
                  </a:txBody>
                  <a:tcPr>
                    <a:solidFill>
                      <a:srgbClr val="000066"/>
                    </a:solidFill>
                  </a:tcPr>
                </a:tc>
                <a:tc>
                  <a:txBody>
                    <a:bodyPr/>
                    <a:lstStyle/>
                    <a:p>
                      <a:pPr algn="ctr" rtl="1"/>
                      <a:r>
                        <a:rPr lang="fa-IR" sz="1600" dirty="0" smtClean="0">
                          <a:solidFill>
                            <a:schemeClr val="bg1"/>
                          </a:solidFill>
                          <a:latin typeface="2 t"/>
                          <a:cs typeface="2  Titr" panose="00000700000000000000" pitchFamily="2" charset="-78"/>
                        </a:rPr>
                        <a:t>دموکراسی</a:t>
                      </a:r>
                      <a:r>
                        <a:rPr lang="fa-IR" sz="1600" baseline="0" dirty="0" smtClean="0">
                          <a:solidFill>
                            <a:schemeClr val="bg1"/>
                          </a:solidFill>
                          <a:latin typeface="2 t"/>
                          <a:cs typeface="2  Titr" panose="00000700000000000000" pitchFamily="2" charset="-78"/>
                        </a:rPr>
                        <a:t> صنعتی</a:t>
                      </a:r>
                      <a:endParaRPr lang="en-US" sz="1600" dirty="0">
                        <a:solidFill>
                          <a:schemeClr val="bg1"/>
                        </a:solidFill>
                        <a:latin typeface="2 t"/>
                        <a:cs typeface="2  Titr" panose="00000700000000000000" pitchFamily="2" charset="-78"/>
                      </a:endParaRPr>
                    </a:p>
                  </a:txBody>
                  <a:tcPr anchor="ctr">
                    <a:solidFill>
                      <a:srgbClr val="000066"/>
                    </a:solidFill>
                  </a:tcPr>
                </a:tc>
              </a:tr>
              <a:tr h="842362">
                <a:tc>
                  <a:txBody>
                    <a:bodyPr/>
                    <a:lstStyle/>
                    <a:p>
                      <a:pPr algn="r" rtl="1"/>
                      <a:r>
                        <a:rPr lang="fa-IR" sz="2000" kern="1200" dirty="0" smtClean="0">
                          <a:solidFill>
                            <a:schemeClr val="bg1"/>
                          </a:solidFill>
                          <a:effectLst/>
                          <a:latin typeface="+mn-lt"/>
                          <a:ea typeface="+mn-ea"/>
                          <a:cs typeface="2  Titr" panose="00000700000000000000" pitchFamily="2" charset="-78"/>
                        </a:rPr>
                        <a:t>شامل کشورهای اروپای شرقی وشوروی که 10 درصد مردم فعال،80 درصدتبعی و10 درصد هم مشارکتی ندارند.</a:t>
                      </a:r>
                      <a:endParaRPr lang="en-US" sz="2000" dirty="0">
                        <a:solidFill>
                          <a:schemeClr val="bg1"/>
                        </a:solidFill>
                        <a:cs typeface="2  Titr" panose="00000700000000000000" pitchFamily="2" charset="-78"/>
                      </a:endParaRPr>
                    </a:p>
                  </a:txBody>
                  <a:tcPr>
                    <a:solidFill>
                      <a:srgbClr val="000066"/>
                    </a:solidFill>
                  </a:tcPr>
                </a:tc>
                <a:tc>
                  <a:txBody>
                    <a:bodyPr/>
                    <a:lstStyle/>
                    <a:p>
                      <a:pPr algn="ctr" rtl="1"/>
                      <a:r>
                        <a:rPr lang="fa-IR" sz="2000" dirty="0" smtClean="0">
                          <a:solidFill>
                            <a:schemeClr val="bg1"/>
                          </a:solidFill>
                          <a:cs typeface="2  Titr" panose="00000700000000000000" pitchFamily="2" charset="-78"/>
                        </a:rPr>
                        <a:t>نظام های اقتدار</a:t>
                      </a:r>
                      <a:r>
                        <a:rPr lang="fa-IR" sz="2000" baseline="0" dirty="0" smtClean="0">
                          <a:solidFill>
                            <a:schemeClr val="bg1"/>
                          </a:solidFill>
                          <a:cs typeface="2  Titr" panose="00000700000000000000" pitchFamily="2" charset="-78"/>
                        </a:rPr>
                        <a:t> گرای صنعتی</a:t>
                      </a:r>
                      <a:endParaRPr lang="en-US" sz="2000" dirty="0">
                        <a:solidFill>
                          <a:schemeClr val="bg1"/>
                        </a:solidFill>
                        <a:cs typeface="2  Titr" panose="00000700000000000000" pitchFamily="2" charset="-78"/>
                      </a:endParaRPr>
                    </a:p>
                  </a:txBody>
                  <a:tcPr anchor="ctr">
                    <a:solidFill>
                      <a:srgbClr val="000066"/>
                    </a:solidFill>
                  </a:tcPr>
                </a:tc>
              </a:tr>
              <a:tr h="842362">
                <a:tc>
                  <a:txBody>
                    <a:bodyPr/>
                    <a:lstStyle/>
                    <a:p>
                      <a:pPr marL="0" marR="0" indent="0" algn="r" defTabSz="457200" rtl="1" eaLnBrk="1" fontAlgn="auto" latinLnBrk="0" hangingPunct="1">
                        <a:lnSpc>
                          <a:spcPct val="100000"/>
                        </a:lnSpc>
                        <a:spcBef>
                          <a:spcPts val="0"/>
                        </a:spcBef>
                        <a:spcAft>
                          <a:spcPts val="0"/>
                        </a:spcAft>
                        <a:buClrTx/>
                        <a:buSzTx/>
                        <a:buFontTx/>
                        <a:buNone/>
                        <a:tabLst/>
                        <a:defRPr/>
                      </a:pPr>
                      <a:r>
                        <a:rPr lang="fa-IR" sz="2000" kern="1200" dirty="0" smtClean="0">
                          <a:solidFill>
                            <a:schemeClr val="bg1"/>
                          </a:solidFill>
                          <a:effectLst/>
                          <a:latin typeface="+mn-lt"/>
                          <a:ea typeface="+mn-ea"/>
                          <a:cs typeface="2  Titr" panose="00000700000000000000" pitchFamily="2" charset="-78"/>
                        </a:rPr>
                        <a:t>کشورهای درحال صنعتی شدن که 10 درصد آن فعال اند60درصد به صورت تبعی و30نیز مشارکتی ندارند</a:t>
                      </a:r>
                      <a:r>
                        <a:rPr lang="en-US" sz="2000" kern="1200" dirty="0" smtClean="0">
                          <a:solidFill>
                            <a:schemeClr val="bg1"/>
                          </a:solidFill>
                          <a:effectLst/>
                          <a:latin typeface="+mn-lt"/>
                          <a:ea typeface="+mn-ea"/>
                          <a:cs typeface="2  Titr" panose="00000700000000000000" pitchFamily="2" charset="-78"/>
                        </a:rPr>
                        <a:t>.</a:t>
                      </a:r>
                    </a:p>
                  </a:txBody>
                  <a:tcPr>
                    <a:solidFill>
                      <a:srgbClr val="000066"/>
                    </a:solidFill>
                  </a:tcPr>
                </a:tc>
                <a:tc>
                  <a:txBody>
                    <a:bodyPr/>
                    <a:lstStyle/>
                    <a:p>
                      <a:pPr algn="ctr" rtl="1"/>
                      <a:r>
                        <a:rPr lang="fa-IR" sz="1800" dirty="0" smtClean="0">
                          <a:solidFill>
                            <a:schemeClr val="bg1"/>
                          </a:solidFill>
                          <a:cs typeface="2  Titr" panose="00000700000000000000" pitchFamily="2" charset="-78"/>
                        </a:rPr>
                        <a:t>نظام های اقتدار</a:t>
                      </a:r>
                      <a:r>
                        <a:rPr lang="fa-IR" sz="1800" baseline="0" dirty="0" smtClean="0">
                          <a:solidFill>
                            <a:schemeClr val="bg1"/>
                          </a:solidFill>
                          <a:cs typeface="2  Titr" panose="00000700000000000000" pitchFamily="2" charset="-78"/>
                        </a:rPr>
                        <a:t> گرای درحال گذار</a:t>
                      </a:r>
                      <a:endParaRPr lang="en-US" sz="1800" dirty="0">
                        <a:solidFill>
                          <a:schemeClr val="bg1"/>
                        </a:solidFill>
                        <a:cs typeface="2  Titr" panose="00000700000000000000" pitchFamily="2" charset="-78"/>
                      </a:endParaRPr>
                    </a:p>
                  </a:txBody>
                  <a:tcPr anchor="ctr">
                    <a:solidFill>
                      <a:srgbClr val="000066"/>
                    </a:solidFill>
                  </a:tcPr>
                </a:tc>
              </a:tr>
              <a:tr h="842362">
                <a:tc>
                  <a:txBody>
                    <a:bodyPr/>
                    <a:lstStyle/>
                    <a:p>
                      <a:pPr marL="0" marR="0" indent="0" algn="r" defTabSz="457200" rtl="1" eaLnBrk="1" fontAlgn="auto" latinLnBrk="0" hangingPunct="1">
                        <a:lnSpc>
                          <a:spcPct val="100000"/>
                        </a:lnSpc>
                        <a:spcBef>
                          <a:spcPts val="0"/>
                        </a:spcBef>
                        <a:spcAft>
                          <a:spcPts val="0"/>
                        </a:spcAft>
                        <a:buClrTx/>
                        <a:buSzTx/>
                        <a:buFontTx/>
                        <a:buNone/>
                        <a:tabLst/>
                        <a:defRPr/>
                      </a:pPr>
                      <a:r>
                        <a:rPr lang="fa-IR" sz="2000" kern="1200" dirty="0" smtClean="0">
                          <a:solidFill>
                            <a:schemeClr val="bg1"/>
                          </a:solidFill>
                          <a:effectLst/>
                          <a:latin typeface="+mn-lt"/>
                          <a:ea typeface="+mn-ea"/>
                          <a:cs typeface="2  Titr" panose="00000700000000000000" pitchFamily="2" charset="-78"/>
                        </a:rPr>
                        <a:t>کشورهایی نظیر هند: 10درصد فعال اند30 درصد تبعی و60 درصد نیز مشارکتی ندارند.</a:t>
                      </a:r>
                      <a:endParaRPr lang="en-US" sz="2000" kern="1200" dirty="0" smtClean="0">
                        <a:solidFill>
                          <a:schemeClr val="bg1"/>
                        </a:solidFill>
                        <a:effectLst/>
                        <a:latin typeface="+mn-lt"/>
                        <a:ea typeface="+mn-ea"/>
                        <a:cs typeface="2  Titr" panose="00000700000000000000" pitchFamily="2" charset="-78"/>
                      </a:endParaRPr>
                    </a:p>
                  </a:txBody>
                  <a:tcPr>
                    <a:solidFill>
                      <a:srgbClr val="000066"/>
                    </a:solidFill>
                  </a:tcPr>
                </a:tc>
                <a:tc>
                  <a:txBody>
                    <a:bodyPr/>
                    <a:lstStyle/>
                    <a:p>
                      <a:pPr algn="ctr" rtl="1"/>
                      <a:r>
                        <a:rPr lang="fa-IR" sz="2000" dirty="0" smtClean="0">
                          <a:solidFill>
                            <a:schemeClr val="bg1"/>
                          </a:solidFill>
                          <a:cs typeface="2  Titr" panose="00000700000000000000" pitchFamily="2" charset="-78"/>
                        </a:rPr>
                        <a:t>دموکراسی غیر صنعتی</a:t>
                      </a:r>
                      <a:endParaRPr lang="en-US" sz="2000" dirty="0">
                        <a:solidFill>
                          <a:schemeClr val="bg1"/>
                        </a:solidFill>
                        <a:cs typeface="2  Titr" panose="00000700000000000000" pitchFamily="2" charset="-78"/>
                      </a:endParaRPr>
                    </a:p>
                  </a:txBody>
                  <a:tcPr anchor="ctr">
                    <a:solidFill>
                      <a:srgbClr val="000066"/>
                    </a:solidFill>
                  </a:tcPr>
                </a:tc>
              </a:tr>
            </a:tbl>
          </a:graphicData>
        </a:graphic>
      </p:graphicFrame>
    </p:spTree>
    <p:extLst>
      <p:ext uri="{BB962C8B-B14F-4D97-AF65-F5344CB8AC3E}">
        <p14:creationId xmlns:p14="http://schemas.microsoft.com/office/powerpoint/2010/main" val="2258093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42646" y="0"/>
            <a:ext cx="3841529" cy="562024"/>
          </a:xfrm>
        </p:spPr>
        <p:txBody>
          <a:bodyPr/>
          <a:lstStyle/>
          <a:p>
            <a:pPr marL="285750" indent="-285750" rtl="1">
              <a:buClr>
                <a:srgbClr val="FF0000"/>
              </a:buClr>
              <a:buFont typeface="Wingdings" panose="05000000000000000000" pitchFamily="2" charset="2"/>
              <a:buChar char="q"/>
            </a:pPr>
            <a:r>
              <a:rPr lang="fa-IR" sz="2800" dirty="0" smtClean="0">
                <a:solidFill>
                  <a:srgbClr val="002060"/>
                </a:solidFill>
                <a:cs typeface="2  Titr" panose="00000700000000000000" pitchFamily="2" charset="-78"/>
              </a:rPr>
              <a:t>انتقادات به مکتب نوسازی</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759656" y="646451"/>
            <a:ext cx="8584685" cy="2197749"/>
          </a:xfrm>
        </p:spPr>
        <p:txBody>
          <a:bodyPr>
            <a:noAutofit/>
          </a:bodyPr>
          <a:lstStyle/>
          <a:p>
            <a:pPr algn="just" rtl="1"/>
            <a:r>
              <a:rPr lang="fa-IR" sz="2000" b="1" dirty="0">
                <a:solidFill>
                  <a:schemeClr val="tx1"/>
                </a:solidFill>
                <a:cs typeface="2  Mitra" panose="00000400000000000000" pitchFamily="2" charset="-78"/>
              </a:rPr>
              <a:t>از اواخر دهه 1950 میلادی انتقادات شدیدی به مکتب نوسازی سیاسی وارد شدکه به عنوان نمونه یکی ازاین نظریه پردازان به نام </a:t>
            </a:r>
            <a:r>
              <a:rPr lang="fa-IR" sz="2000" b="1" dirty="0">
                <a:solidFill>
                  <a:srgbClr val="C00000"/>
                </a:solidFill>
                <a:cs typeface="2  Mitra" panose="00000400000000000000" pitchFamily="2" charset="-78"/>
              </a:rPr>
              <a:t>ایزنشتات</a:t>
            </a:r>
            <a:r>
              <a:rPr lang="fa-IR" sz="2000" b="1" dirty="0">
                <a:solidFill>
                  <a:schemeClr val="tx1"/>
                </a:solidFill>
                <a:cs typeface="2  Mitra" panose="00000400000000000000" pitchFamily="2" charset="-78"/>
              </a:rPr>
              <a:t> معتقد بود که نوسازی درهریک ازکشورها </a:t>
            </a:r>
            <a:r>
              <a:rPr lang="fa-IR" sz="2000" b="1" dirty="0">
                <a:solidFill>
                  <a:srgbClr val="C00000"/>
                </a:solidFill>
                <a:cs typeface="2  Mitra" panose="00000400000000000000" pitchFamily="2" charset="-78"/>
              </a:rPr>
              <a:t>منطق وروند خاص </a:t>
            </a:r>
            <a:r>
              <a:rPr lang="fa-IR" sz="2000" b="1" dirty="0">
                <a:solidFill>
                  <a:schemeClr val="tx1"/>
                </a:solidFill>
                <a:cs typeface="2  Mitra" panose="00000400000000000000" pitchFamily="2" charset="-78"/>
              </a:rPr>
              <a:t>خود راداشته است وویژگی های روند نوسازی بیش ازهرچیز به </a:t>
            </a:r>
            <a:r>
              <a:rPr lang="fa-IR" sz="2000" b="1" dirty="0">
                <a:solidFill>
                  <a:srgbClr val="C00000"/>
                </a:solidFill>
                <a:cs typeface="2  Mitra" panose="00000400000000000000" pitchFamily="2" charset="-78"/>
              </a:rPr>
              <a:t>سنت های موجود </a:t>
            </a:r>
            <a:r>
              <a:rPr lang="fa-IR" sz="2000" b="1" dirty="0">
                <a:solidFill>
                  <a:schemeClr val="tx1"/>
                </a:solidFill>
                <a:cs typeface="2  Mitra" panose="00000400000000000000" pitchFamily="2" charset="-78"/>
              </a:rPr>
              <a:t>درهرجامعه بستگی دارد.</a:t>
            </a:r>
            <a:endParaRPr lang="en-US" sz="2000" b="1" dirty="0">
              <a:solidFill>
                <a:schemeClr val="tx1"/>
              </a:solidFill>
              <a:cs typeface="2  Mitra" panose="00000400000000000000" pitchFamily="2" charset="-78"/>
            </a:endParaRPr>
          </a:p>
          <a:p>
            <a:pPr algn="just" rtl="1"/>
            <a:r>
              <a:rPr lang="fa-IR" sz="2000" b="1" dirty="0" smtClean="0">
                <a:solidFill>
                  <a:schemeClr val="tx1"/>
                </a:solidFill>
                <a:cs typeface="2  Mitra" panose="00000400000000000000" pitchFamily="2" charset="-78"/>
              </a:rPr>
              <a:t>همچنین صاحبنظران </a:t>
            </a:r>
            <a:r>
              <a:rPr lang="fa-IR" sz="2000" b="1" dirty="0">
                <a:solidFill>
                  <a:schemeClr val="tx1"/>
                </a:solidFill>
                <a:cs typeface="2  Mitra" panose="00000400000000000000" pitchFamily="2" charset="-78"/>
              </a:rPr>
              <a:t>غربی </a:t>
            </a:r>
            <a:r>
              <a:rPr lang="fa-IR" sz="2000" b="1" dirty="0">
                <a:solidFill>
                  <a:srgbClr val="C00000"/>
                </a:solidFill>
                <a:cs typeface="2  Mitra" panose="00000400000000000000" pitchFamily="2" charset="-78"/>
              </a:rPr>
              <a:t>ثبات ونظم سیاسی </a:t>
            </a:r>
            <a:r>
              <a:rPr lang="fa-IR" sz="2000" b="1" dirty="0">
                <a:solidFill>
                  <a:schemeClr val="tx1"/>
                </a:solidFill>
                <a:cs typeface="2  Mitra" panose="00000400000000000000" pitchFamily="2" charset="-78"/>
              </a:rPr>
              <a:t>را دراین جوامع مدنظر قرار داده ومعتقدند دولت های مستقر دراین مرحله ناتوان بوده اند که زولبرگ وهانتینگتون ازمهم ترین آنها هستند.</a:t>
            </a:r>
            <a:endParaRPr lang="en-US" sz="2000" b="1" dirty="0">
              <a:solidFill>
                <a:schemeClr val="tx1"/>
              </a:solidFill>
              <a:cs typeface="2  Mitra" panose="00000400000000000000" pitchFamily="2" charset="-78"/>
            </a:endParaRPr>
          </a:p>
          <a:p>
            <a:endParaRPr lang="en-US" dirty="0">
              <a:solidFill>
                <a:schemeClr val="tx1"/>
              </a:solidFill>
              <a:cs typeface="B Mitra" panose="00000400000000000000" pitchFamily="2" charset="-78"/>
            </a:endParaRPr>
          </a:p>
        </p:txBody>
      </p:sp>
      <p:sp>
        <p:nvSpPr>
          <p:cNvPr id="4" name="TextBox 3"/>
          <p:cNvSpPr txBox="1"/>
          <p:nvPr/>
        </p:nvSpPr>
        <p:spPr>
          <a:xfrm>
            <a:off x="9212262" y="2613418"/>
            <a:ext cx="2771913" cy="523220"/>
          </a:xfrm>
          <a:prstGeom prst="rect">
            <a:avLst/>
          </a:prstGeom>
          <a:noFill/>
        </p:spPr>
        <p:txBody>
          <a:bodyPr wrap="none" rtlCol="0">
            <a:spAutoFit/>
          </a:bodyPr>
          <a:lstStyle/>
          <a:p>
            <a:pPr marL="342900" indent="-342900" algn="ctr" rtl="1">
              <a:buClr>
                <a:srgbClr val="FF0000"/>
              </a:buClr>
              <a:buFont typeface="Wingdings" panose="05000000000000000000" pitchFamily="2" charset="2"/>
              <a:buChar char="q"/>
            </a:pPr>
            <a:r>
              <a:rPr lang="fa-IR" sz="2800" dirty="0" smtClean="0">
                <a:solidFill>
                  <a:srgbClr val="002060"/>
                </a:solidFill>
                <a:cs typeface="2  Titr" panose="00000700000000000000" pitchFamily="2" charset="-78"/>
              </a:rPr>
              <a:t>نظرات هانتینگتون</a:t>
            </a:r>
            <a:endParaRPr lang="en-US" sz="2800" dirty="0">
              <a:solidFill>
                <a:srgbClr val="002060"/>
              </a:solidFill>
              <a:cs typeface="2  Titr" panose="00000700000000000000" pitchFamily="2" charset="-78"/>
            </a:endParaRPr>
          </a:p>
        </p:txBody>
      </p:sp>
      <p:sp>
        <p:nvSpPr>
          <p:cNvPr id="5" name="TextBox 4"/>
          <p:cNvSpPr txBox="1"/>
          <p:nvPr/>
        </p:nvSpPr>
        <p:spPr>
          <a:xfrm>
            <a:off x="759656" y="3183705"/>
            <a:ext cx="8740814" cy="3477875"/>
          </a:xfrm>
          <a:prstGeom prst="rect">
            <a:avLst/>
          </a:prstGeom>
          <a:noFill/>
        </p:spPr>
        <p:txBody>
          <a:bodyPr wrap="square" rtlCol="0">
            <a:spAutoFit/>
          </a:bodyPr>
          <a:lstStyle/>
          <a:p>
            <a:pPr algn="just" rtl="1"/>
            <a:r>
              <a:rPr lang="fa-IR" sz="2000" b="1" dirty="0">
                <a:cs typeface="2  Mitra" panose="00000400000000000000" pitchFamily="2" charset="-78"/>
              </a:rPr>
              <a:t>مباحث او یک چرخش اساسی در مباحث نظریه پردازان مکتب نوسازی بشمار می اید. اومی گفت: </a:t>
            </a:r>
            <a:r>
              <a:rPr lang="fa-IR" sz="2000" b="1" dirty="0">
                <a:solidFill>
                  <a:srgbClr val="C00000"/>
                </a:solidFill>
                <a:cs typeface="2  Mitra" panose="00000400000000000000" pitchFamily="2" charset="-78"/>
              </a:rPr>
              <a:t>نوسازی اقتصادی واجتماعی الزاما به توسعه سیاسی منجر نمی شود </a:t>
            </a:r>
            <a:r>
              <a:rPr lang="fa-IR" sz="2000" b="1" dirty="0">
                <a:cs typeface="2  Mitra" panose="00000400000000000000" pitchFamily="2" charset="-78"/>
              </a:rPr>
              <a:t>ومعتقد بود که کشورهایی با اقتصاد توسعه نیافته می توانند نظام سیاسی بسیار توسعه یافته ای داشته و به عکس کشورهایی با سطح رفاه اقتصادی بالا اما سیاست آشفته وبی سرو سامانی داشته باشند.</a:t>
            </a:r>
            <a:endParaRPr lang="en-US" sz="2000" b="1" dirty="0">
              <a:cs typeface="2  Mitra" panose="00000400000000000000" pitchFamily="2" charset="-78"/>
            </a:endParaRPr>
          </a:p>
          <a:p>
            <a:pPr algn="just" rtl="1"/>
            <a:r>
              <a:rPr lang="fa-IR" sz="2000" b="1" dirty="0">
                <a:cs typeface="2  Mitra" panose="00000400000000000000" pitchFamily="2" charset="-78"/>
              </a:rPr>
              <a:t>وی  می گوید پس ازجنگ جهانی دوم تکامل سیاسی درکشورهای روبه توسعه به جز معدود مواردی همواره با کشمکش های </a:t>
            </a:r>
            <a:r>
              <a:rPr lang="fa-IR" sz="2000" b="1" dirty="0">
                <a:solidFill>
                  <a:srgbClr val="C00000"/>
                </a:solidFill>
                <a:cs typeface="2  Mitra" panose="00000400000000000000" pitchFamily="2" charset="-78"/>
              </a:rPr>
              <a:t>قومی ،خشونت ،کودتا ،فساد گسترده تجاوز خودسرانه ،بی اقتداری دادرسی </a:t>
            </a:r>
            <a:r>
              <a:rPr lang="fa-IR" sz="2000" b="1" dirty="0">
                <a:cs typeface="2  Mitra" panose="00000400000000000000" pitchFamily="2" charset="-78"/>
              </a:rPr>
              <a:t>،</a:t>
            </a:r>
            <a:r>
              <a:rPr lang="fa-IR" sz="2000" b="1" dirty="0">
                <a:solidFill>
                  <a:srgbClr val="C00000"/>
                </a:solidFill>
                <a:cs typeface="2  Mitra" panose="00000400000000000000" pitchFamily="2" charset="-78"/>
              </a:rPr>
              <a:t>سطح پایین کار آمدی </a:t>
            </a:r>
            <a:r>
              <a:rPr lang="fa-IR" sz="2000" b="1" dirty="0">
                <a:cs typeface="2  Mitra" panose="00000400000000000000" pitchFamily="2" charset="-78"/>
              </a:rPr>
              <a:t>و... همراه بوده است.</a:t>
            </a:r>
            <a:endParaRPr lang="en-US" sz="2000" b="1" dirty="0">
              <a:cs typeface="2  Mitra" panose="00000400000000000000" pitchFamily="2" charset="-78"/>
            </a:endParaRPr>
          </a:p>
          <a:p>
            <a:pPr algn="just" rtl="1"/>
            <a:r>
              <a:rPr lang="fa-IR" sz="2000" b="1" dirty="0">
                <a:cs typeface="2  Mitra" panose="00000400000000000000" pitchFamily="2" charset="-78"/>
              </a:rPr>
              <a:t>وی مسئله اصلی جوامع درحال توسعه را </a:t>
            </a:r>
            <a:r>
              <a:rPr lang="fa-IR" sz="2000" b="1" dirty="0">
                <a:solidFill>
                  <a:srgbClr val="C00000"/>
                </a:solidFill>
                <a:cs typeface="2  Mitra" panose="00000400000000000000" pitchFamily="2" charset="-78"/>
              </a:rPr>
              <a:t>فقدان حکومت های با ثبات وفقدان نظام های سیاسی نهاد مند</a:t>
            </a:r>
            <a:r>
              <a:rPr lang="fa-IR" sz="2000" b="1" dirty="0">
                <a:cs typeface="2  Mitra" panose="00000400000000000000" pitchFamily="2" charset="-78"/>
              </a:rPr>
              <a:t> می داند ومعتقد است وقوع انقلابها درجهان سوم ریشه درهمین مسئله داردوحتی بعد ازانقلاب ها توفیقی درایجاد نهاد سازی مناسب به دست نیامده وهمین مسئله این کشورها را به سمت تباهی کشانده است.</a:t>
            </a:r>
            <a:endParaRPr lang="en-US" sz="2000" b="1" dirty="0">
              <a:cs typeface="2  Mitra" panose="00000400000000000000" pitchFamily="2" charset="-78"/>
            </a:endParaRPr>
          </a:p>
        </p:txBody>
      </p:sp>
    </p:spTree>
    <p:extLst>
      <p:ext uri="{BB962C8B-B14F-4D97-AF65-F5344CB8AC3E}">
        <p14:creationId xmlns:p14="http://schemas.microsoft.com/office/powerpoint/2010/main" val="3206237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3974" y="193963"/>
            <a:ext cx="7766936" cy="708883"/>
          </a:xfrm>
        </p:spPr>
        <p:txBody>
          <a:bodyPr/>
          <a:lstStyle/>
          <a:p>
            <a:pPr marL="342900" indent="-342900" algn="ctr" rtl="1">
              <a:buClr>
                <a:srgbClr val="FF0000"/>
              </a:buClr>
              <a:buFont typeface="Wingdings" panose="05000000000000000000" pitchFamily="2" charset="2"/>
              <a:buChar char="q"/>
            </a:pPr>
            <a:r>
              <a:rPr lang="fa-IR" sz="2800" dirty="0" smtClean="0">
                <a:solidFill>
                  <a:srgbClr val="002060"/>
                </a:solidFill>
                <a:cs typeface="2  Titr" panose="00000700000000000000" pitchFamily="2" charset="-78"/>
              </a:rPr>
              <a:t>نظرات </a:t>
            </a:r>
            <a:r>
              <a:rPr lang="fa-IR" sz="2800" dirty="0">
                <a:solidFill>
                  <a:srgbClr val="002060"/>
                </a:solidFill>
                <a:cs typeface="2  Titr" panose="00000700000000000000" pitchFamily="2" charset="-78"/>
              </a:rPr>
              <a:t>نظریه پردازان وابستگی درباره دولت </a:t>
            </a:r>
            <a:r>
              <a:rPr lang="fa-IR" sz="2800" dirty="0" smtClean="0">
                <a:solidFill>
                  <a:srgbClr val="002060"/>
                </a:solidFill>
                <a:cs typeface="2  Titr" panose="00000700000000000000" pitchFamily="2" charset="-78"/>
              </a:rPr>
              <a:t>وسیاست</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628621" y="1041391"/>
            <a:ext cx="9129932" cy="4831375"/>
          </a:xfrm>
        </p:spPr>
        <p:txBody>
          <a:bodyPr>
            <a:normAutofit/>
          </a:bodyPr>
          <a:lstStyle/>
          <a:p>
            <a:pPr algn="just" rtl="1"/>
            <a:r>
              <a:rPr lang="fa-IR" sz="2000" b="1" dirty="0" smtClean="0">
                <a:solidFill>
                  <a:schemeClr val="tx1"/>
                </a:solidFill>
                <a:cs typeface="2  Mitra" panose="00000400000000000000" pitchFamily="2" charset="-78"/>
              </a:rPr>
              <a:t>ازمهم </a:t>
            </a:r>
            <a:r>
              <a:rPr lang="fa-IR" sz="2000" b="1" dirty="0">
                <a:solidFill>
                  <a:schemeClr val="tx1"/>
                </a:solidFill>
                <a:cs typeface="2  Mitra" panose="00000400000000000000" pitchFamily="2" charset="-78"/>
              </a:rPr>
              <a:t>ترین نظریه پردازان وابستگی می توان به </a:t>
            </a:r>
            <a:r>
              <a:rPr lang="fa-IR" sz="2000" b="1" dirty="0">
                <a:solidFill>
                  <a:srgbClr val="C00000"/>
                </a:solidFill>
                <a:cs typeface="2  Mitra" panose="00000400000000000000" pitchFamily="2" charset="-78"/>
              </a:rPr>
              <a:t>کاردوسو و فالتو </a:t>
            </a:r>
            <a:r>
              <a:rPr lang="fa-IR" sz="2000" b="1" dirty="0">
                <a:solidFill>
                  <a:schemeClr val="tx1"/>
                </a:solidFill>
                <a:cs typeface="2  Mitra" panose="00000400000000000000" pitchFamily="2" charset="-78"/>
              </a:rPr>
              <a:t>اشاره کرد</a:t>
            </a:r>
            <a:endParaRPr lang="en-US" sz="2000" b="1" dirty="0">
              <a:solidFill>
                <a:schemeClr val="tx1"/>
              </a:solidFill>
              <a:cs typeface="2  Mitra" panose="00000400000000000000" pitchFamily="2" charset="-78"/>
            </a:endParaRPr>
          </a:p>
          <a:p>
            <a:pPr algn="just" rtl="1"/>
            <a:r>
              <a:rPr lang="fa-IR" sz="2000" b="1" dirty="0" smtClean="0">
                <a:solidFill>
                  <a:schemeClr val="tx1"/>
                </a:solidFill>
                <a:cs typeface="2  Mitra" panose="00000400000000000000" pitchFamily="2" charset="-78"/>
              </a:rPr>
              <a:t>به </a:t>
            </a:r>
            <a:r>
              <a:rPr lang="fa-IR" sz="2000" b="1" dirty="0">
                <a:solidFill>
                  <a:schemeClr val="tx1"/>
                </a:solidFill>
                <a:cs typeface="2  Mitra" panose="00000400000000000000" pitchFamily="2" charset="-78"/>
              </a:rPr>
              <a:t>نظرآنها نظام سلطه درکشورهای جهان سوم </a:t>
            </a:r>
            <a:r>
              <a:rPr lang="fa-IR" sz="2000" b="1" dirty="0">
                <a:solidFill>
                  <a:srgbClr val="C00000"/>
                </a:solidFill>
                <a:cs typeface="2  Mitra" panose="00000400000000000000" pitchFamily="2" charset="-78"/>
              </a:rPr>
              <a:t>نیروی داخلی </a:t>
            </a:r>
            <a:r>
              <a:rPr lang="fa-IR" sz="2000" b="1" dirty="0">
                <a:solidFill>
                  <a:schemeClr val="tx1"/>
                </a:solidFill>
                <a:cs typeface="2  Mitra" panose="00000400000000000000" pitchFamily="2" charset="-78"/>
              </a:rPr>
              <a:t>است که از طریق عملکرد اجتماعی گروههای محلی اعمال می شود.اما این گروهها ی محلی پیوندهای محکمی با نیروهای خارجی دارند وآنچه این پیوندها را ایجاد کرده است منافع مشترک این گروهها ونیروها است.</a:t>
            </a:r>
            <a:endParaRPr lang="en-US" sz="2000" b="1" dirty="0">
              <a:solidFill>
                <a:schemeClr val="tx1"/>
              </a:solidFill>
              <a:cs typeface="2  Mitra" panose="00000400000000000000" pitchFamily="2" charset="-78"/>
            </a:endParaRPr>
          </a:p>
          <a:p>
            <a:pPr marL="285750" indent="-285750" algn="just" rtl="1">
              <a:buClr>
                <a:srgbClr val="FF0000"/>
              </a:buClr>
              <a:buFont typeface="Wingdings" panose="05000000000000000000" pitchFamily="2" charset="2"/>
              <a:buChar char="q"/>
            </a:pPr>
            <a:r>
              <a:rPr lang="fa-IR" sz="2000" b="1" dirty="0" smtClean="0">
                <a:solidFill>
                  <a:srgbClr val="002060"/>
                </a:solidFill>
                <a:cs typeface="2  Mitra" panose="00000400000000000000" pitchFamily="2" charset="-78"/>
              </a:rPr>
              <a:t>آنها </a:t>
            </a:r>
            <a:r>
              <a:rPr lang="fa-IR" sz="2000" b="1" dirty="0">
                <a:solidFill>
                  <a:srgbClr val="002060"/>
                </a:solidFill>
                <a:cs typeface="2  Mitra" panose="00000400000000000000" pitchFamily="2" charset="-78"/>
              </a:rPr>
              <a:t>2نوع الگوی وابستگی را مشخص کرده وبین آنها تمایز قائل اند</a:t>
            </a:r>
            <a:r>
              <a:rPr lang="fa-IR" sz="2000" b="1" dirty="0" smtClean="0">
                <a:solidFill>
                  <a:srgbClr val="002060"/>
                </a:solidFill>
                <a:cs typeface="2  Mitra" panose="00000400000000000000" pitchFamily="2" charset="-78"/>
              </a:rPr>
              <a:t>:</a:t>
            </a:r>
          </a:p>
          <a:p>
            <a:pPr lvl="0" algn="just" rtl="1"/>
            <a:r>
              <a:rPr lang="fa-IR" sz="2000" b="1" dirty="0" smtClean="0">
                <a:solidFill>
                  <a:srgbClr val="C00000"/>
                </a:solidFill>
                <a:cs typeface="2  Mitra" panose="00000400000000000000" pitchFamily="2" charset="-78"/>
              </a:rPr>
              <a:t>اقتصاد </a:t>
            </a:r>
            <a:r>
              <a:rPr lang="fa-IR" sz="2000" b="1" dirty="0">
                <a:solidFill>
                  <a:srgbClr val="C00000"/>
                </a:solidFill>
                <a:cs typeface="2  Mitra" panose="00000400000000000000" pitchFamily="2" charset="-78"/>
              </a:rPr>
              <a:t>های جزیره ای</a:t>
            </a:r>
            <a:r>
              <a:rPr lang="fa-IR" sz="2000" b="1" dirty="0">
                <a:solidFill>
                  <a:schemeClr val="tx1"/>
                </a:solidFill>
                <a:cs typeface="2  Mitra" panose="00000400000000000000" pitchFamily="2" charset="-78"/>
              </a:rPr>
              <a:t>: که درآن فعالیت اقتصادی به طور کامل </a:t>
            </a:r>
            <a:r>
              <a:rPr lang="fa-IR" sz="2000" b="1" dirty="0">
                <a:solidFill>
                  <a:srgbClr val="C00000"/>
                </a:solidFill>
                <a:cs typeface="2  Mitra" panose="00000400000000000000" pitchFamily="2" charset="-78"/>
              </a:rPr>
              <a:t>دردست سرمایه های خارجی است </a:t>
            </a:r>
            <a:r>
              <a:rPr lang="fa-IR" sz="2000" b="1" dirty="0">
                <a:solidFill>
                  <a:schemeClr val="tx1"/>
                </a:solidFill>
                <a:cs typeface="2  Mitra" panose="00000400000000000000" pitchFamily="2" charset="-78"/>
              </a:rPr>
              <a:t>ونیروهای داخلی کشور وابسته فقط از طریق دستمزد ومالیات با سرمایه خارجی پیوند دارد.</a:t>
            </a:r>
            <a:endParaRPr lang="en-US" sz="2000" b="1" dirty="0">
              <a:solidFill>
                <a:schemeClr val="tx1"/>
              </a:solidFill>
              <a:cs typeface="2  Mitra" panose="00000400000000000000" pitchFamily="2" charset="-78"/>
            </a:endParaRPr>
          </a:p>
          <a:p>
            <a:pPr lvl="0" algn="just" rtl="1"/>
            <a:r>
              <a:rPr lang="fa-IR" sz="2000" b="1" dirty="0">
                <a:solidFill>
                  <a:schemeClr val="tx1"/>
                </a:solidFill>
                <a:cs typeface="2  Mitra" panose="00000400000000000000" pitchFamily="2" charset="-78"/>
              </a:rPr>
              <a:t> </a:t>
            </a:r>
            <a:r>
              <a:rPr lang="fa-IR" sz="2000" b="1" dirty="0">
                <a:solidFill>
                  <a:srgbClr val="C00000"/>
                </a:solidFill>
                <a:cs typeface="2  Mitra" panose="00000400000000000000" pitchFamily="2" charset="-78"/>
              </a:rPr>
              <a:t>اقتصادهای</a:t>
            </a:r>
            <a:r>
              <a:rPr lang="fa-IR" sz="2000" b="1" dirty="0">
                <a:solidFill>
                  <a:schemeClr val="tx1"/>
                </a:solidFill>
                <a:cs typeface="2  Mitra" panose="00000400000000000000" pitchFamily="2" charset="-78"/>
              </a:rPr>
              <a:t> </a:t>
            </a:r>
            <a:r>
              <a:rPr lang="fa-IR" sz="2000" b="1" dirty="0">
                <a:solidFill>
                  <a:srgbClr val="C00000"/>
                </a:solidFill>
                <a:cs typeface="2  Mitra" panose="00000400000000000000" pitchFamily="2" charset="-78"/>
              </a:rPr>
              <a:t>صادراتی ملی</a:t>
            </a:r>
            <a:r>
              <a:rPr lang="fa-IR" sz="2000" b="1" dirty="0">
                <a:solidFill>
                  <a:schemeClr val="tx1"/>
                </a:solidFill>
                <a:cs typeface="2  Mitra" panose="00000400000000000000" pitchFamily="2" charset="-78"/>
              </a:rPr>
              <a:t>: بخش اعظم اقتصاد داخلی </a:t>
            </a:r>
            <a:r>
              <a:rPr lang="fa-IR" sz="2000" b="1" dirty="0">
                <a:solidFill>
                  <a:srgbClr val="C00000"/>
                </a:solidFill>
                <a:cs typeface="2  Mitra" panose="00000400000000000000" pitchFamily="2" charset="-78"/>
              </a:rPr>
              <a:t>تحت کنترل بورژوازی </a:t>
            </a:r>
            <a:r>
              <a:rPr lang="fa-IR" sz="2000" b="1" dirty="0">
                <a:solidFill>
                  <a:schemeClr val="tx1"/>
                </a:solidFill>
                <a:cs typeface="2  Mitra" panose="00000400000000000000" pitchFamily="2" charset="-78"/>
              </a:rPr>
              <a:t>داخلی است واین بورژوازی از طریق استثمار نیروی کار محلی فرایند انباشت سرمایه را پیش می برد.</a:t>
            </a:r>
            <a:endParaRPr lang="en-US" sz="2000" b="1" dirty="0">
              <a:solidFill>
                <a:schemeClr val="tx1"/>
              </a:solidFill>
              <a:cs typeface="2  Mitra" panose="00000400000000000000" pitchFamily="2" charset="-78"/>
            </a:endParaRPr>
          </a:p>
          <a:p>
            <a:pPr algn="just" rtl="1"/>
            <a:r>
              <a:rPr lang="fa-IR" sz="2000" b="1" dirty="0">
                <a:solidFill>
                  <a:schemeClr val="tx1"/>
                </a:solidFill>
                <a:cs typeface="2  Mitra" panose="00000400000000000000" pitchFamily="2" charset="-78"/>
              </a:rPr>
              <a:t>به نظر آنها درالگوی اول دولت پیرامونی شباهت بسیاری با </a:t>
            </a:r>
            <a:r>
              <a:rPr lang="fa-IR" sz="2000" b="1" dirty="0">
                <a:solidFill>
                  <a:srgbClr val="C00000"/>
                </a:solidFill>
                <a:cs typeface="2  Mitra" panose="00000400000000000000" pitchFamily="2" charset="-78"/>
              </a:rPr>
              <a:t>دولت های مستعمراتی </a:t>
            </a:r>
            <a:r>
              <a:rPr lang="fa-IR" sz="2000" b="1" dirty="0">
                <a:solidFill>
                  <a:schemeClr val="tx1"/>
                </a:solidFill>
                <a:cs typeface="2  Mitra" panose="00000400000000000000" pitchFamily="2" charset="-78"/>
              </a:rPr>
              <a:t>دارد وبطور عمده ای ابزار سرمایه خارجی است.درحالی که درالگوی دوم بلوک قدرت شامل نیروهای داخلی است وبنا براین ابزار </a:t>
            </a:r>
            <a:r>
              <a:rPr lang="fa-IR" sz="2000" b="1" dirty="0" smtClean="0">
                <a:solidFill>
                  <a:schemeClr val="tx1"/>
                </a:solidFill>
                <a:cs typeface="2  Mitra" panose="00000400000000000000" pitchFamily="2" charset="-78"/>
              </a:rPr>
              <a:t>کاملاً </a:t>
            </a:r>
            <a:r>
              <a:rPr lang="fa-IR" sz="2000" b="1" dirty="0">
                <a:solidFill>
                  <a:schemeClr val="tx1"/>
                </a:solidFill>
                <a:cs typeface="2  Mitra" panose="00000400000000000000" pitchFamily="2" charset="-78"/>
              </a:rPr>
              <a:t>خارجی نیست</a:t>
            </a:r>
            <a:r>
              <a:rPr lang="fa-IR" sz="2000" b="1" dirty="0" smtClean="0">
                <a:solidFill>
                  <a:schemeClr val="tx1"/>
                </a:solidFill>
                <a:cs typeface="2  Mitra" panose="00000400000000000000" pitchFamily="2" charset="-78"/>
              </a:rPr>
              <a:t>.</a:t>
            </a:r>
            <a:endParaRPr lang="en-US" sz="2000" b="1" dirty="0">
              <a:solidFill>
                <a:schemeClr val="tx1"/>
              </a:solidFill>
              <a:cs typeface="2  Mitra" panose="00000400000000000000" pitchFamily="2" charset="-78"/>
            </a:endParaRPr>
          </a:p>
          <a:p>
            <a:pPr algn="just"/>
            <a:endParaRPr lang="en-US" b="1" dirty="0">
              <a:solidFill>
                <a:schemeClr val="tx1"/>
              </a:solidFill>
              <a:cs typeface="2  Mitra" panose="00000400000000000000" pitchFamily="2" charset="-78"/>
            </a:endParaRPr>
          </a:p>
        </p:txBody>
      </p:sp>
    </p:spTree>
    <p:extLst>
      <p:ext uri="{BB962C8B-B14F-4D97-AF65-F5344CB8AC3E}">
        <p14:creationId xmlns:p14="http://schemas.microsoft.com/office/powerpoint/2010/main" val="13666265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4187" y="-1"/>
            <a:ext cx="7766936" cy="823151"/>
          </a:xfrm>
        </p:spPr>
        <p:txBody>
          <a:bodyPr/>
          <a:lstStyle/>
          <a:p>
            <a:pPr marL="342900" indent="-342900" algn="ctr" rtl="1">
              <a:buClr>
                <a:srgbClr val="FF0000"/>
              </a:buClr>
              <a:buFont typeface="Wingdings" panose="05000000000000000000" pitchFamily="2" charset="2"/>
              <a:buChar char="q"/>
            </a:pPr>
            <a:r>
              <a:rPr lang="fa-IR" sz="2800" dirty="0">
                <a:solidFill>
                  <a:srgbClr val="002060"/>
                </a:solidFill>
                <a:cs typeface="2  Titr" panose="00000700000000000000" pitchFamily="2" charset="-78"/>
              </a:rPr>
              <a:t>نظریات نظریه پردازان نظام جهانی درباره دولت وتوسعه</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604911" y="1259250"/>
            <a:ext cx="8764172" cy="5386250"/>
          </a:xfrm>
        </p:spPr>
        <p:txBody>
          <a:bodyPr>
            <a:normAutofit/>
          </a:bodyPr>
          <a:lstStyle/>
          <a:p>
            <a:pPr marL="285750" indent="-285750" rtl="1">
              <a:buClr>
                <a:srgbClr val="FF0000"/>
              </a:buClr>
              <a:buFont typeface="Wingdings" panose="05000000000000000000" pitchFamily="2" charset="2"/>
              <a:buChar char="q"/>
            </a:pPr>
            <a:r>
              <a:rPr lang="fa-IR" sz="2000" b="1" dirty="0" smtClean="0">
                <a:solidFill>
                  <a:srgbClr val="0070C0"/>
                </a:solidFill>
                <a:cs typeface="2  Mitra" panose="00000400000000000000" pitchFamily="2" charset="-78"/>
              </a:rPr>
              <a:t>آندره </a:t>
            </a:r>
            <a:r>
              <a:rPr lang="fa-IR" sz="2000" b="1" dirty="0">
                <a:solidFill>
                  <a:srgbClr val="0070C0"/>
                </a:solidFill>
                <a:cs typeface="2  Mitra" panose="00000400000000000000" pitchFamily="2" charset="-78"/>
              </a:rPr>
              <a:t>گوندر فرانک: </a:t>
            </a:r>
            <a:endParaRPr lang="fa-IR" sz="2000" b="1" dirty="0" smtClean="0">
              <a:solidFill>
                <a:srgbClr val="0070C0"/>
              </a:solidFill>
              <a:cs typeface="2  Mitra" panose="00000400000000000000" pitchFamily="2" charset="-78"/>
            </a:endParaRPr>
          </a:p>
          <a:p>
            <a:pPr algn="just" rtl="1"/>
            <a:r>
              <a:rPr lang="fa-IR" sz="2000" b="1" dirty="0" smtClean="0">
                <a:solidFill>
                  <a:schemeClr val="tx1"/>
                </a:solidFill>
                <a:cs typeface="2  Mitra" panose="00000400000000000000" pitchFamily="2" charset="-78"/>
              </a:rPr>
              <a:t>وی </a:t>
            </a:r>
            <a:r>
              <a:rPr lang="fa-IR" sz="2000" b="1" dirty="0">
                <a:solidFill>
                  <a:schemeClr val="tx1"/>
                </a:solidFill>
                <a:cs typeface="2  Mitra" panose="00000400000000000000" pitchFamily="2" charset="-78"/>
              </a:rPr>
              <a:t>ویژگی های دولت وسیاست درجهان سوم را براساس  توسعه نیافتگی </a:t>
            </a:r>
            <a:r>
              <a:rPr lang="fa-IR" sz="2000" b="1" dirty="0" smtClean="0">
                <a:solidFill>
                  <a:schemeClr val="tx1"/>
                </a:solidFill>
                <a:cs typeface="2  Mitra" panose="00000400000000000000" pitchFamily="2" charset="-78"/>
              </a:rPr>
              <a:t>ووابستگی </a:t>
            </a:r>
            <a:r>
              <a:rPr lang="fa-IR" sz="2000" b="1" dirty="0">
                <a:solidFill>
                  <a:schemeClr val="tx1"/>
                </a:solidFill>
                <a:cs typeface="2  Mitra" panose="00000400000000000000" pitchFamily="2" charset="-78"/>
              </a:rPr>
              <a:t>توضیح می دهد.به نظر او </a:t>
            </a:r>
            <a:r>
              <a:rPr lang="fa-IR" sz="2000" b="1" dirty="0">
                <a:solidFill>
                  <a:srgbClr val="C00000"/>
                </a:solidFill>
                <a:cs typeface="2  Mitra" panose="00000400000000000000" pitchFamily="2" charset="-78"/>
              </a:rPr>
              <a:t>دولت پیرامونی تاحدود زیادی ابزار سرمایه خارجی </a:t>
            </a:r>
            <a:r>
              <a:rPr lang="fa-IR" sz="2000" b="1" dirty="0">
                <a:solidFill>
                  <a:schemeClr val="tx1"/>
                </a:solidFill>
                <a:cs typeface="2  Mitra" panose="00000400000000000000" pitchFamily="2" charset="-78"/>
              </a:rPr>
              <a:t>است.</a:t>
            </a:r>
            <a:endParaRPr lang="en-US" sz="2000" b="1" dirty="0">
              <a:solidFill>
                <a:schemeClr val="tx1"/>
              </a:solidFill>
              <a:cs typeface="2  Mitra" panose="00000400000000000000" pitchFamily="2" charset="-78"/>
            </a:endParaRPr>
          </a:p>
          <a:p>
            <a:pPr algn="just" rtl="1"/>
            <a:r>
              <a:rPr lang="fa-IR" sz="2000" b="1" dirty="0">
                <a:solidFill>
                  <a:schemeClr val="tx1"/>
                </a:solidFill>
                <a:cs typeface="2  Mitra" panose="00000400000000000000" pitchFamily="2" charset="-78"/>
              </a:rPr>
              <a:t>به طور کلی وی معتقد است دولت پیرامونی بیش ازاینکه درخدمت بورژوازی وسرمایه داخلی بومی باشد درخدمت سرمایه خارجی است.وبه همین خاطر این دولت درعرصه اعمال سلطه داخلی </a:t>
            </a:r>
            <a:r>
              <a:rPr lang="fa-IR" sz="2000" b="1" dirty="0">
                <a:solidFill>
                  <a:srgbClr val="C00000"/>
                </a:solidFill>
                <a:cs typeface="2  Mitra" panose="00000400000000000000" pitchFamily="2" charset="-78"/>
              </a:rPr>
              <a:t>وسرکوب طبقات زیر سلطه داخلی خود دولتی قوی است اما درعرصه بین المللی ودرارتباط با طبقات مسلط مرکز دولتی ضعیف </a:t>
            </a:r>
            <a:r>
              <a:rPr lang="fa-IR" sz="2000" b="1" dirty="0">
                <a:solidFill>
                  <a:schemeClr val="tx1"/>
                </a:solidFill>
                <a:cs typeface="2  Mitra" panose="00000400000000000000" pitchFamily="2" charset="-78"/>
              </a:rPr>
              <a:t>است.</a:t>
            </a:r>
            <a:endParaRPr lang="en-US" sz="2000" b="1" dirty="0">
              <a:solidFill>
                <a:schemeClr val="tx1"/>
              </a:solidFill>
              <a:cs typeface="2  Mitra" panose="00000400000000000000" pitchFamily="2" charset="-78"/>
            </a:endParaRPr>
          </a:p>
          <a:p>
            <a:pPr marL="285750" indent="-285750" algn="just" rtl="1">
              <a:buClr>
                <a:srgbClr val="FF0000"/>
              </a:buClr>
              <a:buFont typeface="Wingdings" panose="05000000000000000000" pitchFamily="2" charset="2"/>
              <a:buChar char="q"/>
            </a:pPr>
            <a:r>
              <a:rPr lang="fa-IR" sz="2000" b="1" dirty="0" smtClean="0">
                <a:solidFill>
                  <a:srgbClr val="0070C0"/>
                </a:solidFill>
                <a:cs typeface="2  Mitra" panose="00000400000000000000" pitchFamily="2" charset="-78"/>
              </a:rPr>
              <a:t>امانوئل </a:t>
            </a:r>
            <a:r>
              <a:rPr lang="fa-IR" sz="2000" b="1" dirty="0">
                <a:solidFill>
                  <a:srgbClr val="0070C0"/>
                </a:solidFill>
                <a:cs typeface="2  Mitra" panose="00000400000000000000" pitchFamily="2" charset="-78"/>
              </a:rPr>
              <a:t>والرشتاین:</a:t>
            </a:r>
            <a:endParaRPr lang="en-US" sz="2000" b="1" dirty="0">
              <a:solidFill>
                <a:srgbClr val="0070C0"/>
              </a:solidFill>
              <a:cs typeface="2  Mitra" panose="00000400000000000000" pitchFamily="2" charset="-78"/>
            </a:endParaRPr>
          </a:p>
          <a:p>
            <a:pPr algn="just" rtl="1"/>
            <a:r>
              <a:rPr lang="fa-IR" sz="2000" b="1" dirty="0">
                <a:solidFill>
                  <a:schemeClr val="tx1"/>
                </a:solidFill>
                <a:cs typeface="2  Mitra" panose="00000400000000000000" pitchFamily="2" charset="-78"/>
              </a:rPr>
              <a:t>به نظر او دولت- ملت بیرون ازنظام جهانی قرارندارد ودولتها نیز براساس الگوی تقسیم کار نظام جهانی (</a:t>
            </a:r>
            <a:r>
              <a:rPr lang="fa-IR" sz="2000" b="1" dirty="0">
                <a:solidFill>
                  <a:srgbClr val="C00000"/>
                </a:solidFill>
                <a:cs typeface="2  Mitra" panose="00000400000000000000" pitchFamily="2" charset="-78"/>
              </a:rPr>
              <a:t>مرکز،پیرامون،شبه پیرامون</a:t>
            </a:r>
            <a:r>
              <a:rPr lang="fa-IR" sz="2000" b="1" dirty="0">
                <a:solidFill>
                  <a:schemeClr val="tx1"/>
                </a:solidFill>
                <a:cs typeface="2  Mitra" panose="00000400000000000000" pitchFamily="2" charset="-78"/>
              </a:rPr>
              <a:t>)قرار دارند.</a:t>
            </a:r>
            <a:endParaRPr lang="en-US" sz="2000" b="1" dirty="0">
              <a:solidFill>
                <a:schemeClr val="tx1"/>
              </a:solidFill>
              <a:cs typeface="2  Mitra" panose="00000400000000000000" pitchFamily="2" charset="-78"/>
            </a:endParaRPr>
          </a:p>
          <a:p>
            <a:pPr marL="285750" lvl="0" indent="-285750" algn="just" rtl="1">
              <a:buClr>
                <a:srgbClr val="FF0000"/>
              </a:buClr>
              <a:buFont typeface="Wingdings" panose="05000000000000000000" pitchFamily="2" charset="2"/>
              <a:buChar char="q"/>
            </a:pPr>
            <a:r>
              <a:rPr lang="fa-IR" sz="2000" b="1" dirty="0" smtClean="0">
                <a:solidFill>
                  <a:srgbClr val="0070C0"/>
                </a:solidFill>
                <a:cs typeface="2  Mitra" panose="00000400000000000000" pitchFamily="2" charset="-78"/>
              </a:rPr>
              <a:t>سمیر امین: </a:t>
            </a:r>
          </a:p>
          <a:p>
            <a:pPr lvl="0" algn="just" rtl="1"/>
            <a:r>
              <a:rPr lang="fa-IR" sz="2000" b="1" dirty="0" smtClean="0">
                <a:solidFill>
                  <a:schemeClr val="tx1"/>
                </a:solidFill>
                <a:cs typeface="2  Mitra" panose="00000400000000000000" pitchFamily="2" charset="-78"/>
              </a:rPr>
              <a:t>مباحثات </a:t>
            </a:r>
            <a:r>
              <a:rPr lang="fa-IR" sz="2000" b="1" dirty="0">
                <a:solidFill>
                  <a:schemeClr val="tx1"/>
                </a:solidFill>
                <a:cs typeface="2  Mitra" panose="00000400000000000000" pitchFamily="2" charset="-78"/>
              </a:rPr>
              <a:t>وی شبیه فرانک است ومعتقداست که </a:t>
            </a:r>
            <a:r>
              <a:rPr lang="fa-IR" sz="2000" b="1" dirty="0">
                <a:solidFill>
                  <a:srgbClr val="C00000"/>
                </a:solidFill>
                <a:cs typeface="2  Mitra" panose="00000400000000000000" pitchFamily="2" charset="-78"/>
              </a:rPr>
              <a:t>سلطه</a:t>
            </a:r>
            <a:r>
              <a:rPr lang="fa-IR" sz="2000" b="1" dirty="0">
                <a:solidFill>
                  <a:schemeClr val="tx1"/>
                </a:solidFill>
                <a:cs typeface="2  Mitra" panose="00000400000000000000" pitchFamily="2" charset="-78"/>
              </a:rPr>
              <a:t> </a:t>
            </a:r>
            <a:r>
              <a:rPr lang="fa-IR" sz="2000" b="1" dirty="0">
                <a:solidFill>
                  <a:srgbClr val="C00000"/>
                </a:solidFill>
                <a:cs typeface="2  Mitra" panose="00000400000000000000" pitchFamily="2" charset="-78"/>
              </a:rPr>
              <a:t>خارجی</a:t>
            </a:r>
            <a:r>
              <a:rPr lang="fa-IR" sz="2000" b="1" dirty="0">
                <a:solidFill>
                  <a:schemeClr val="tx1"/>
                </a:solidFill>
                <a:cs typeface="2  Mitra" panose="00000400000000000000" pitchFamily="2" charset="-78"/>
              </a:rPr>
              <a:t> نفوذ طبقه مسلط داخلی را درجوامع پیرامونی مشکل می سازد. با این تفاوت که برخلاف  فرانک به توانایی نیروی داخلی (طبقات زیر سلطه پیرامونی) کاملا بد بین نیست.</a:t>
            </a:r>
            <a:endParaRPr lang="en-US" sz="2000" b="1" dirty="0">
              <a:solidFill>
                <a:schemeClr val="tx1"/>
              </a:solidFill>
              <a:cs typeface="2  Mitra" panose="00000400000000000000" pitchFamily="2" charset="-78"/>
            </a:endParaRPr>
          </a:p>
          <a:p>
            <a:pPr algn="just"/>
            <a:endParaRPr lang="en-US" b="1" dirty="0">
              <a:solidFill>
                <a:schemeClr val="tx1"/>
              </a:solidFill>
              <a:cs typeface="2  Mitra" panose="00000400000000000000" pitchFamily="2" charset="-78"/>
            </a:endParaRPr>
          </a:p>
        </p:txBody>
      </p:sp>
    </p:spTree>
    <p:extLst>
      <p:ext uri="{BB962C8B-B14F-4D97-AF65-F5344CB8AC3E}">
        <p14:creationId xmlns:p14="http://schemas.microsoft.com/office/powerpoint/2010/main" val="27670520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7231" y="83129"/>
            <a:ext cx="9082497" cy="823151"/>
          </a:xfrm>
        </p:spPr>
        <p:txBody>
          <a:bodyPr/>
          <a:lstStyle/>
          <a:p>
            <a:pPr marL="571500" indent="-571500" algn="ctr" rtl="1">
              <a:buClr>
                <a:srgbClr val="FF0000"/>
              </a:buClr>
              <a:buFont typeface="Wingdings" panose="05000000000000000000" pitchFamily="2" charset="2"/>
              <a:buChar char="q"/>
            </a:pPr>
            <a:r>
              <a:rPr lang="fa-IR" sz="4000" dirty="0">
                <a:solidFill>
                  <a:srgbClr val="002060"/>
                </a:solidFill>
                <a:cs typeface="2  Titr" panose="00000700000000000000" pitchFamily="2" charset="-78"/>
              </a:rPr>
              <a:t>نظریه دولت درجوامع پسا </a:t>
            </a:r>
            <a:r>
              <a:rPr lang="fa-IR" sz="4000" dirty="0" smtClean="0">
                <a:solidFill>
                  <a:srgbClr val="002060"/>
                </a:solidFill>
                <a:cs typeface="2  Titr" panose="00000700000000000000" pitchFamily="2" charset="-78"/>
              </a:rPr>
              <a:t>استعماری</a:t>
            </a:r>
            <a:endParaRPr lang="en-US" sz="4000" dirty="0">
              <a:solidFill>
                <a:srgbClr val="002060"/>
              </a:solidFill>
              <a:cs typeface="2  Titr" panose="00000700000000000000" pitchFamily="2" charset="-78"/>
            </a:endParaRPr>
          </a:p>
        </p:txBody>
      </p:sp>
      <p:sp>
        <p:nvSpPr>
          <p:cNvPr id="3" name="Subtitle 2"/>
          <p:cNvSpPr>
            <a:spLocks noGrp="1"/>
          </p:cNvSpPr>
          <p:nvPr>
            <p:ph type="subTitle" idx="1"/>
          </p:nvPr>
        </p:nvSpPr>
        <p:spPr>
          <a:xfrm>
            <a:off x="601517" y="1397675"/>
            <a:ext cx="8542483" cy="1396086"/>
          </a:xfrm>
        </p:spPr>
        <p:txBody>
          <a:bodyPr>
            <a:normAutofit/>
          </a:bodyPr>
          <a:lstStyle/>
          <a:p>
            <a:pPr algn="just" rtl="1"/>
            <a:r>
              <a:rPr lang="fa-IR" sz="2000" b="1" dirty="0" smtClean="0">
                <a:solidFill>
                  <a:schemeClr val="tx1"/>
                </a:solidFill>
                <a:cs typeface="2  Mitra" panose="00000400000000000000" pitchFamily="2" charset="-78"/>
              </a:rPr>
              <a:t>حمزه علوی صاحب نظر پاکستانی دراین زمینه کشورهای </a:t>
            </a:r>
            <a:r>
              <a:rPr lang="fa-IR" sz="2000" b="1" dirty="0" smtClean="0">
                <a:solidFill>
                  <a:srgbClr val="C00000"/>
                </a:solidFill>
                <a:cs typeface="2  Mitra" panose="00000400000000000000" pitchFamily="2" charset="-78"/>
              </a:rPr>
              <a:t>شبه قاره هند </a:t>
            </a:r>
            <a:r>
              <a:rPr lang="fa-IR" sz="2000" b="1" dirty="0" smtClean="0">
                <a:solidFill>
                  <a:schemeClr val="tx1"/>
                </a:solidFill>
                <a:cs typeface="2  Mitra" panose="00000400000000000000" pitchFamily="2" charset="-78"/>
              </a:rPr>
              <a:t>را مورد مطالعه قرار داده است.به طور کلی در نظر علوی دولت درجهان سوم به ناچار درچارچوب  ضرورت های ساختار ی سرمایه داری پیرامونی عمل می کند وچنین دولتی برای حفظ خود میان تعارضات ومنازعات متعدد ناچار است که </a:t>
            </a:r>
            <a:r>
              <a:rPr lang="fa-IR" sz="2000" b="1" dirty="0" smtClean="0">
                <a:solidFill>
                  <a:srgbClr val="C00000"/>
                </a:solidFill>
                <a:cs typeface="2  Mitra" panose="00000400000000000000" pitchFamily="2" charset="-78"/>
              </a:rPr>
              <a:t>سرکوبگر</a:t>
            </a:r>
            <a:r>
              <a:rPr lang="fa-IR" sz="2000" b="1" dirty="0" smtClean="0">
                <a:solidFill>
                  <a:schemeClr val="tx1"/>
                </a:solidFill>
                <a:cs typeface="2  Mitra" panose="00000400000000000000" pitchFamily="2" charset="-78"/>
              </a:rPr>
              <a:t> هم باشد .نظامیان درچنین اوضاعی نقش مهمی دارند.</a:t>
            </a:r>
            <a:endParaRPr lang="en-US" sz="2000" b="1" dirty="0" smtClean="0">
              <a:solidFill>
                <a:schemeClr val="tx1"/>
              </a:solidFill>
              <a:cs typeface="2  Mitra" panose="00000400000000000000" pitchFamily="2" charset="-78"/>
            </a:endParaRPr>
          </a:p>
          <a:p>
            <a:pPr algn="just" rtl="1"/>
            <a:endParaRPr lang="en-US" sz="1600" b="1" dirty="0">
              <a:solidFill>
                <a:schemeClr val="tx1"/>
              </a:solidFill>
              <a:cs typeface="2  Mitra" panose="00000400000000000000" pitchFamily="2" charset="-78"/>
            </a:endParaRPr>
          </a:p>
        </p:txBody>
      </p:sp>
      <p:sp>
        <p:nvSpPr>
          <p:cNvPr id="4" name="Rectangle 3"/>
          <p:cNvSpPr/>
          <p:nvPr/>
        </p:nvSpPr>
        <p:spPr>
          <a:xfrm>
            <a:off x="502276" y="3368285"/>
            <a:ext cx="8641724" cy="3139321"/>
          </a:xfrm>
          <a:prstGeom prst="rect">
            <a:avLst/>
          </a:prstGeom>
        </p:spPr>
        <p:txBody>
          <a:bodyPr wrap="square">
            <a:spAutoFit/>
          </a:bodyPr>
          <a:lstStyle/>
          <a:p>
            <a:pPr algn="just" rtl="1"/>
            <a:r>
              <a:rPr lang="fa-IR" b="1" dirty="0" smtClean="0">
                <a:cs typeface="2  Mitra" panose="00000400000000000000" pitchFamily="2" charset="-78"/>
              </a:rPr>
              <a:t>وی تجربه </a:t>
            </a:r>
            <a:r>
              <a:rPr lang="fa-IR" b="1" dirty="0">
                <a:cs typeface="2  Mitra" panose="00000400000000000000" pitchFamily="2" charset="-78"/>
              </a:rPr>
              <a:t>کشورهای </a:t>
            </a:r>
            <a:r>
              <a:rPr lang="fa-IR" b="1" dirty="0">
                <a:solidFill>
                  <a:srgbClr val="FF0000"/>
                </a:solidFill>
                <a:cs typeface="2  Mitra" panose="00000400000000000000" pitchFamily="2" charset="-78"/>
              </a:rPr>
              <a:t>آمریکای لاتین </a:t>
            </a:r>
            <a:r>
              <a:rPr lang="fa-IR" b="1" dirty="0">
                <a:cs typeface="2  Mitra" panose="00000400000000000000" pitchFamily="2" charset="-78"/>
              </a:rPr>
              <a:t>رامورد توجه </a:t>
            </a:r>
            <a:r>
              <a:rPr lang="fa-IR" b="1" dirty="0" smtClean="0">
                <a:cs typeface="2  Mitra" panose="00000400000000000000" pitchFamily="2" charset="-78"/>
              </a:rPr>
              <a:t>قرارداده  </a:t>
            </a:r>
            <a:r>
              <a:rPr lang="fa-IR" b="1" dirty="0">
                <a:cs typeface="2  Mitra" panose="00000400000000000000" pitchFamily="2" charset="-78"/>
              </a:rPr>
              <a:t>ومعتقد است دولت های کشورهایی نظیر برزیل،ارژانتین شیلی،اروگوئه دولت های اقتدار گرای بوروکراتیک است که شامل ویژکی های ذیل هستند</a:t>
            </a:r>
            <a:r>
              <a:rPr lang="fa-IR" b="1" dirty="0" smtClean="0">
                <a:cs typeface="2  Mitra" panose="00000400000000000000" pitchFamily="2" charset="-78"/>
              </a:rPr>
              <a:t>:</a:t>
            </a:r>
          </a:p>
          <a:p>
            <a:pPr algn="just" rtl="1"/>
            <a:endParaRPr lang="en-US" b="1" dirty="0">
              <a:cs typeface="2  Mitra" panose="00000400000000000000" pitchFamily="2" charset="-78"/>
            </a:endParaRPr>
          </a:p>
          <a:p>
            <a:pPr algn="just" rtl="1"/>
            <a:r>
              <a:rPr lang="fa-IR" b="1" dirty="0">
                <a:cs typeface="2  Mitra" panose="00000400000000000000" pitchFamily="2" charset="-78"/>
              </a:rPr>
              <a:t>1-</a:t>
            </a:r>
            <a:r>
              <a:rPr lang="fa-IR" b="1" dirty="0">
                <a:solidFill>
                  <a:srgbClr val="C00000"/>
                </a:solidFill>
                <a:cs typeface="2  Mitra" panose="00000400000000000000" pitchFamily="2" charset="-78"/>
              </a:rPr>
              <a:t>حاکمیت بوروکراتها </a:t>
            </a:r>
            <a:r>
              <a:rPr lang="fa-IR" b="1" dirty="0">
                <a:cs typeface="2  Mitra" panose="00000400000000000000" pitchFamily="2" charset="-78"/>
              </a:rPr>
              <a:t>شامل افراد با تجربه موفق درسطح نیروهای مسلح،ادارات وشرکت های بزرگ</a:t>
            </a:r>
            <a:endParaRPr lang="en-US" b="1" dirty="0">
              <a:cs typeface="2  Mitra" panose="00000400000000000000" pitchFamily="2" charset="-78"/>
            </a:endParaRPr>
          </a:p>
          <a:p>
            <a:pPr algn="just" rtl="1"/>
            <a:r>
              <a:rPr lang="fa-IR" b="1" dirty="0">
                <a:cs typeface="2  Mitra" panose="00000400000000000000" pitchFamily="2" charset="-78"/>
              </a:rPr>
              <a:t>2-</a:t>
            </a:r>
            <a:r>
              <a:rPr lang="fa-IR" b="1" dirty="0">
                <a:solidFill>
                  <a:srgbClr val="C00000"/>
                </a:solidFill>
                <a:cs typeface="2  Mitra" panose="00000400000000000000" pitchFamily="2" charset="-78"/>
              </a:rPr>
              <a:t>انحصار سیاسی </a:t>
            </a:r>
            <a:r>
              <a:rPr lang="fa-IR" b="1" dirty="0">
                <a:cs typeface="2  Mitra" panose="00000400000000000000" pitchFamily="2" charset="-78"/>
              </a:rPr>
              <a:t>از طریق سرکوب اتحادیه های کارگری وانجمن های صنفی</a:t>
            </a:r>
            <a:endParaRPr lang="en-US" b="1" dirty="0">
              <a:cs typeface="2  Mitra" panose="00000400000000000000" pitchFamily="2" charset="-78"/>
            </a:endParaRPr>
          </a:p>
          <a:p>
            <a:pPr algn="just" rtl="1"/>
            <a:r>
              <a:rPr lang="fa-IR" b="1" dirty="0">
                <a:cs typeface="2  Mitra" panose="00000400000000000000" pitchFamily="2" charset="-78"/>
              </a:rPr>
              <a:t>3-</a:t>
            </a:r>
            <a:r>
              <a:rPr lang="fa-IR" b="1" dirty="0">
                <a:solidFill>
                  <a:srgbClr val="C00000"/>
                </a:solidFill>
                <a:cs typeface="2  Mitra" panose="00000400000000000000" pitchFamily="2" charset="-78"/>
              </a:rPr>
              <a:t>انحصار اقتصادی </a:t>
            </a:r>
            <a:r>
              <a:rPr lang="fa-IR" b="1" dirty="0">
                <a:cs typeface="2  Mitra" panose="00000400000000000000" pitchFamily="2" charset="-78"/>
              </a:rPr>
              <a:t>با محدود نمودن تقاضاهای نامحدود بخش عمومی</a:t>
            </a:r>
            <a:endParaRPr lang="en-US" b="1" dirty="0">
              <a:cs typeface="2  Mitra" panose="00000400000000000000" pitchFamily="2" charset="-78"/>
            </a:endParaRPr>
          </a:p>
          <a:p>
            <a:pPr algn="just" rtl="1"/>
            <a:r>
              <a:rPr lang="fa-IR" b="1" dirty="0">
                <a:cs typeface="2  Mitra" panose="00000400000000000000" pitchFamily="2" charset="-78"/>
              </a:rPr>
              <a:t>4-</a:t>
            </a:r>
            <a:r>
              <a:rPr lang="fa-IR" b="1" dirty="0">
                <a:solidFill>
                  <a:srgbClr val="C00000"/>
                </a:solidFill>
                <a:cs typeface="2  Mitra" panose="00000400000000000000" pitchFamily="2" charset="-78"/>
              </a:rPr>
              <a:t>سیاست زدایی </a:t>
            </a:r>
            <a:r>
              <a:rPr lang="fa-IR" b="1" dirty="0">
                <a:cs typeface="2  Mitra" panose="00000400000000000000" pitchFamily="2" charset="-78"/>
              </a:rPr>
              <a:t>با کاهش مشارکت گروههای اجتماعی خارج ازدولت بویژه توده های مردم </a:t>
            </a:r>
            <a:endParaRPr lang="fa-IR" b="1" dirty="0" smtClean="0">
              <a:cs typeface="2  Mitra" panose="00000400000000000000" pitchFamily="2" charset="-78"/>
            </a:endParaRPr>
          </a:p>
          <a:p>
            <a:pPr algn="just" rtl="1"/>
            <a:endParaRPr lang="en-US" b="1" dirty="0">
              <a:cs typeface="2  Mitra" panose="00000400000000000000" pitchFamily="2" charset="-78"/>
            </a:endParaRPr>
          </a:p>
          <a:p>
            <a:pPr algn="just" rtl="1"/>
            <a:r>
              <a:rPr lang="fa-IR" b="1" dirty="0">
                <a:cs typeface="2  Mitra" panose="00000400000000000000" pitchFamily="2" charset="-78"/>
              </a:rPr>
              <a:t>وی زمینه ظهور دولتها را به سالهای بعد ازجنگ جهانی دوم مرتبط می داند ومعتقد است دولت های مذکور واکنشی درمقابل بحران های اقتصادی وسیاسی سرمایه داری وابسته درآمریکای لاتین بوده اند.</a:t>
            </a:r>
            <a:endParaRPr lang="en-US" b="1" dirty="0">
              <a:cs typeface="2  Mitra" panose="00000400000000000000" pitchFamily="2" charset="-78"/>
            </a:endParaRPr>
          </a:p>
          <a:p>
            <a:pPr algn="just"/>
            <a:endParaRPr lang="en-US" b="1" dirty="0">
              <a:cs typeface="2  Mitra" panose="00000400000000000000" pitchFamily="2" charset="-78"/>
            </a:endParaRPr>
          </a:p>
        </p:txBody>
      </p:sp>
      <p:sp>
        <p:nvSpPr>
          <p:cNvPr id="5" name="Rectangle 4"/>
          <p:cNvSpPr/>
          <p:nvPr/>
        </p:nvSpPr>
        <p:spPr>
          <a:xfrm>
            <a:off x="695459" y="2793761"/>
            <a:ext cx="8269054" cy="523220"/>
          </a:xfrm>
          <a:prstGeom prst="rect">
            <a:avLst/>
          </a:prstGeom>
        </p:spPr>
        <p:txBody>
          <a:bodyPr wrap="square">
            <a:spAutoFit/>
          </a:bodyPr>
          <a:lstStyle/>
          <a:p>
            <a:pPr marL="457200" indent="-457200" algn="r" rtl="1">
              <a:buClr>
                <a:srgbClr val="FF0000"/>
              </a:buClr>
              <a:buFont typeface="Wingdings" panose="05000000000000000000" pitchFamily="2" charset="2"/>
              <a:buChar char="q"/>
            </a:pPr>
            <a:r>
              <a:rPr lang="fa-IR" sz="2800" dirty="0" smtClean="0">
                <a:solidFill>
                  <a:srgbClr val="002060"/>
                </a:solidFill>
                <a:cs typeface="2  Titr" panose="00000700000000000000" pitchFamily="2" charset="-78"/>
              </a:rPr>
              <a:t>گیلرمو  </a:t>
            </a:r>
            <a:r>
              <a:rPr lang="fa-IR" sz="2800" dirty="0">
                <a:solidFill>
                  <a:srgbClr val="002060"/>
                </a:solidFill>
                <a:cs typeface="2  Titr" panose="00000700000000000000" pitchFamily="2" charset="-78"/>
              </a:rPr>
              <a:t>اودانل  ونظریه دولت اقتدار گ</a:t>
            </a:r>
            <a:r>
              <a:rPr lang="fa-IR" sz="2800" dirty="0" smtClean="0">
                <a:solidFill>
                  <a:srgbClr val="002060"/>
                </a:solidFill>
                <a:cs typeface="2  Titr" panose="00000700000000000000" pitchFamily="2" charset="-78"/>
              </a:rPr>
              <a:t>رای بوروکراتیک</a:t>
            </a:r>
            <a:endParaRPr lang="en-US" sz="2800" dirty="0">
              <a:cs typeface="2  Titr" panose="00000700000000000000" pitchFamily="2" charset="-78"/>
            </a:endParaRPr>
          </a:p>
        </p:txBody>
      </p:sp>
    </p:spTree>
    <p:extLst>
      <p:ext uri="{BB962C8B-B14F-4D97-AF65-F5344CB8AC3E}">
        <p14:creationId xmlns:p14="http://schemas.microsoft.com/office/powerpoint/2010/main" val="18829236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4187" y="-690358"/>
            <a:ext cx="7766936" cy="1434430"/>
          </a:xfrm>
        </p:spPr>
        <p:txBody>
          <a:bodyPr/>
          <a:lstStyle/>
          <a:p>
            <a:pPr marL="342900" indent="-342900" algn="ctr" rtl="1">
              <a:buClr>
                <a:srgbClr val="FF0000"/>
              </a:buClr>
              <a:buFont typeface="Wingdings" panose="05000000000000000000" pitchFamily="2" charset="2"/>
              <a:buChar char="q"/>
            </a:pPr>
            <a:r>
              <a:rPr lang="fa-IR" sz="2000" dirty="0">
                <a:solidFill>
                  <a:srgbClr val="002060"/>
                </a:solidFill>
                <a:cs typeface="2  Titr" panose="00000700000000000000" pitchFamily="2" charset="-78"/>
              </a:rPr>
              <a:t>پیشینه های تاریخی ومبانی اجتماعی دولت وسیاست درجهان سوم</a:t>
            </a:r>
            <a:r>
              <a:rPr lang="en-US" sz="2000" dirty="0">
                <a:solidFill>
                  <a:srgbClr val="002060"/>
                </a:solidFill>
                <a:cs typeface="B Titr" panose="00000700000000000000" pitchFamily="2" charset="-78"/>
              </a:rPr>
              <a:t/>
            </a:r>
            <a:br>
              <a:rPr lang="en-US" sz="2000" dirty="0">
                <a:solidFill>
                  <a:srgbClr val="002060"/>
                </a:solidFill>
                <a:cs typeface="B Titr" panose="00000700000000000000" pitchFamily="2" charset="-78"/>
              </a:rPr>
            </a:br>
            <a:endParaRPr lang="en-US" sz="2000" dirty="0">
              <a:solidFill>
                <a:srgbClr val="002060"/>
              </a:solidFill>
              <a:cs typeface="B Titr" panose="00000700000000000000" pitchFamily="2" charset="-78"/>
            </a:endParaRPr>
          </a:p>
        </p:txBody>
      </p:sp>
      <p:sp>
        <p:nvSpPr>
          <p:cNvPr id="3" name="Subtitle 2"/>
          <p:cNvSpPr>
            <a:spLocks noGrp="1"/>
          </p:cNvSpPr>
          <p:nvPr>
            <p:ph type="subTitle" idx="1"/>
          </p:nvPr>
        </p:nvSpPr>
        <p:spPr>
          <a:xfrm>
            <a:off x="652302" y="764498"/>
            <a:ext cx="8839201" cy="5366479"/>
          </a:xfrm>
        </p:spPr>
        <p:txBody>
          <a:bodyPr>
            <a:noAutofit/>
          </a:bodyPr>
          <a:lstStyle/>
          <a:p>
            <a:pPr marL="285750" indent="-285750" rtl="1">
              <a:buClr>
                <a:srgbClr val="FF0000"/>
              </a:buClr>
              <a:buFont typeface="Wingdings" panose="05000000000000000000" pitchFamily="2" charset="2"/>
              <a:buChar char="q"/>
            </a:pPr>
            <a:r>
              <a:rPr lang="fa-IR" sz="2400" dirty="0" smtClean="0">
                <a:solidFill>
                  <a:srgbClr val="002060"/>
                </a:solidFill>
                <a:cs typeface="2  Titr" panose="00000700000000000000" pitchFamily="2" charset="-78"/>
              </a:rPr>
              <a:t>آسیا </a:t>
            </a:r>
            <a:r>
              <a:rPr lang="fa-IR" sz="2400" dirty="0">
                <a:solidFill>
                  <a:srgbClr val="002060"/>
                </a:solidFill>
                <a:cs typeface="2  Titr" panose="00000700000000000000" pitchFamily="2" charset="-78"/>
              </a:rPr>
              <a:t>وخاورمیانه:</a:t>
            </a:r>
            <a:endParaRPr lang="en-US" sz="2400" dirty="0">
              <a:solidFill>
                <a:srgbClr val="002060"/>
              </a:solidFill>
              <a:cs typeface="2  Titr" panose="00000700000000000000" pitchFamily="2" charset="-78"/>
            </a:endParaRPr>
          </a:p>
          <a:p>
            <a:pPr rtl="1"/>
            <a:r>
              <a:rPr lang="fa-IR" sz="2400" dirty="0">
                <a:solidFill>
                  <a:schemeClr val="tx1"/>
                </a:solidFill>
                <a:cs typeface="2  Mitra" panose="00000400000000000000" pitchFamily="2" charset="-78"/>
              </a:rPr>
              <a:t>خاستگاه اولین دولت های مقتدر وامپراتوری های بزرگ دردوران باستان ومیانه بوده است. وکشورهایی نظیر </a:t>
            </a:r>
            <a:r>
              <a:rPr lang="fa-IR" sz="2400" dirty="0" smtClean="0">
                <a:solidFill>
                  <a:srgbClr val="C00000"/>
                </a:solidFill>
                <a:cs typeface="2  Mitra" panose="00000400000000000000" pitchFamily="2" charset="-78"/>
              </a:rPr>
              <a:t>چین ایران هند </a:t>
            </a:r>
            <a:r>
              <a:rPr lang="fa-IR" sz="2400" dirty="0">
                <a:solidFill>
                  <a:srgbClr val="C00000"/>
                </a:solidFill>
                <a:cs typeface="2  Mitra" panose="00000400000000000000" pitchFamily="2" charset="-78"/>
              </a:rPr>
              <a:t>ترکیه وتایلند </a:t>
            </a:r>
            <a:r>
              <a:rPr lang="fa-IR" sz="2400" dirty="0">
                <a:solidFill>
                  <a:schemeClr val="tx1"/>
                </a:solidFill>
                <a:cs typeface="2  Mitra" panose="00000400000000000000" pitchFamily="2" charset="-78"/>
              </a:rPr>
              <a:t>وارث چنین دولت هایی </a:t>
            </a:r>
            <a:r>
              <a:rPr lang="fa-IR" sz="2400" dirty="0">
                <a:solidFill>
                  <a:schemeClr val="tx1"/>
                </a:solidFill>
                <a:latin typeface="F_gharch" pitchFamily="2" charset="0"/>
                <a:cs typeface="2  Mitra" panose="00000400000000000000" pitchFamily="2" charset="-78"/>
              </a:rPr>
              <a:t>هستند.وشیوه</a:t>
            </a:r>
            <a:r>
              <a:rPr lang="fa-IR" sz="2400" dirty="0">
                <a:solidFill>
                  <a:schemeClr val="tx1"/>
                </a:solidFill>
                <a:cs typeface="2  Mitra" panose="00000400000000000000" pitchFamily="2" charset="-78"/>
              </a:rPr>
              <a:t> های سنتی برخی نظام ها همچنان علی رغم دگرگونی های ایجادشده تحت تاثیر بوروکراسیهای کهن این کشورهاست.همچنین فرهنگ سیاسی ونوع نگرش مردم به دولت وسیاست هم بی تاثیر ازآن دوران نیست.</a:t>
            </a:r>
            <a:endParaRPr lang="en-US" sz="2400" dirty="0">
              <a:solidFill>
                <a:schemeClr val="tx1"/>
              </a:solidFill>
              <a:cs typeface="2  Mitra" panose="00000400000000000000" pitchFamily="2" charset="-78"/>
            </a:endParaRPr>
          </a:p>
          <a:p>
            <a:pPr marL="285750" indent="-285750" rtl="1">
              <a:buClr>
                <a:srgbClr val="FF0000"/>
              </a:buClr>
              <a:buFont typeface="Wingdings" panose="05000000000000000000" pitchFamily="2" charset="2"/>
              <a:buChar char="q"/>
            </a:pPr>
            <a:r>
              <a:rPr lang="fa-IR" sz="2400" dirty="0" smtClean="0">
                <a:solidFill>
                  <a:srgbClr val="002060"/>
                </a:solidFill>
                <a:latin typeface="F_Niloofar Bold" pitchFamily="2" charset="0"/>
                <a:cs typeface="2  Titr" panose="00000700000000000000" pitchFamily="2" charset="-78"/>
              </a:rPr>
              <a:t>آفریقا </a:t>
            </a:r>
            <a:r>
              <a:rPr lang="fa-IR" sz="2400" dirty="0">
                <a:solidFill>
                  <a:srgbClr val="002060"/>
                </a:solidFill>
                <a:latin typeface="F_Niloofar Bold" pitchFamily="2" charset="0"/>
                <a:cs typeface="2  Titr" panose="00000700000000000000" pitchFamily="2" charset="-78"/>
              </a:rPr>
              <a:t>وآمریکای </a:t>
            </a:r>
            <a:r>
              <a:rPr lang="fa-IR" sz="2400" dirty="0" smtClean="0">
                <a:solidFill>
                  <a:srgbClr val="002060"/>
                </a:solidFill>
                <a:latin typeface="F_Niloofar Bold" pitchFamily="2" charset="0"/>
                <a:cs typeface="2  Titr" panose="00000700000000000000" pitchFamily="2" charset="-78"/>
              </a:rPr>
              <a:t>لاتین:</a:t>
            </a:r>
            <a:r>
              <a:rPr lang="fa-IR" sz="2400" dirty="0">
                <a:solidFill>
                  <a:srgbClr val="002060"/>
                </a:solidFill>
                <a:latin typeface="F_Niloofar Bold" pitchFamily="2" charset="0"/>
                <a:cs typeface="2  Titr" panose="00000700000000000000" pitchFamily="2" charset="-78"/>
              </a:rPr>
              <a:t> </a:t>
            </a:r>
            <a:r>
              <a:rPr lang="fa-IR" sz="2400" dirty="0" smtClean="0">
                <a:solidFill>
                  <a:srgbClr val="002060"/>
                </a:solidFill>
                <a:latin typeface="F_Niloofar Bold" pitchFamily="2" charset="0"/>
                <a:cs typeface="2  Titr" panose="00000700000000000000" pitchFamily="2" charset="-78"/>
              </a:rPr>
              <a:t>   </a:t>
            </a:r>
            <a:endParaRPr lang="en-US" sz="2400" dirty="0">
              <a:solidFill>
                <a:srgbClr val="002060"/>
              </a:solidFill>
              <a:latin typeface="F_Niloofar Bold" pitchFamily="2" charset="0"/>
              <a:cs typeface="2  Titr" panose="00000700000000000000" pitchFamily="2" charset="-78"/>
            </a:endParaRPr>
          </a:p>
          <a:p>
            <a:pPr rtl="1"/>
            <a:r>
              <a:rPr lang="fa-IR" sz="2400" dirty="0">
                <a:solidFill>
                  <a:schemeClr val="tx1"/>
                </a:solidFill>
                <a:cs typeface="B Mitra" panose="00000400000000000000" pitchFamily="2" charset="-78"/>
              </a:rPr>
              <a:t>آفریقا چندان پیشینه طولانی برخلاف آسیا ندارد.درمیان بیش از50 کشور آفریقا تنها </a:t>
            </a:r>
            <a:r>
              <a:rPr lang="fa-IR" sz="2400" dirty="0">
                <a:solidFill>
                  <a:srgbClr val="C00000"/>
                </a:solidFill>
                <a:cs typeface="B Mitra" panose="00000400000000000000" pitchFamily="2" charset="-78"/>
              </a:rPr>
              <a:t>مصر واتیوپی </a:t>
            </a:r>
            <a:r>
              <a:rPr lang="fa-IR" sz="2400" dirty="0">
                <a:solidFill>
                  <a:schemeClr val="tx1"/>
                </a:solidFill>
                <a:cs typeface="B Mitra" panose="00000400000000000000" pitchFamily="2" charset="-78"/>
              </a:rPr>
              <a:t>سابقه دیرینه ای دربرخورداری از نظام های سیاسی متمرکز دارند.البته </a:t>
            </a:r>
            <a:r>
              <a:rPr lang="fa-IR" sz="2400" dirty="0" smtClean="0">
                <a:solidFill>
                  <a:schemeClr val="tx1"/>
                </a:solidFill>
                <a:cs typeface="B Mitra" panose="00000400000000000000" pitchFamily="2" charset="-78"/>
              </a:rPr>
              <a:t>در</a:t>
            </a:r>
            <a:r>
              <a:rPr lang="fa-IR" sz="2400" dirty="0" smtClean="0">
                <a:solidFill>
                  <a:srgbClr val="C00000"/>
                </a:solidFill>
                <a:cs typeface="B Mitra" panose="00000400000000000000" pitchFamily="2" charset="-78"/>
              </a:rPr>
              <a:t>نیجریه وغنا </a:t>
            </a:r>
            <a:r>
              <a:rPr lang="fa-IR" sz="2400" dirty="0" smtClean="0">
                <a:solidFill>
                  <a:schemeClr val="tx1"/>
                </a:solidFill>
                <a:cs typeface="B Mitra" panose="00000400000000000000" pitchFamily="2" charset="-78"/>
              </a:rPr>
              <a:t> </a:t>
            </a:r>
            <a:r>
              <a:rPr lang="fa-IR" sz="2400" dirty="0">
                <a:solidFill>
                  <a:schemeClr val="tx1"/>
                </a:solidFill>
                <a:cs typeface="B Mitra" panose="00000400000000000000" pitchFamily="2" charset="-78"/>
              </a:rPr>
              <a:t>هم تمرکز های سیاسی بومی وجود داشته اما قلمرو اش محدود بوده است.دربقیه آفریقا نیز تا قبل ازورود استعمار تنها اقتدار های قبیله ای حاکم بوده است.</a:t>
            </a:r>
            <a:endParaRPr lang="en-US" sz="2400" dirty="0">
              <a:solidFill>
                <a:schemeClr val="tx1"/>
              </a:solidFill>
              <a:cs typeface="B Mitra" panose="00000400000000000000" pitchFamily="2" charset="-78"/>
            </a:endParaRPr>
          </a:p>
          <a:p>
            <a:pPr rtl="1"/>
            <a:r>
              <a:rPr lang="fa-IR" sz="2400" dirty="0">
                <a:solidFill>
                  <a:schemeClr val="tx1"/>
                </a:solidFill>
                <a:cs typeface="B Mitra" panose="00000400000000000000" pitchFamily="2" charset="-78"/>
              </a:rPr>
              <a:t>درامریکای لاتین نیز وضع تاحدی شبیه آفریقا است.تا قبل ازدوران استعمار تنها برخی  اقتدار های متمرکز سیاسی وجود داشت که آنها نیز دراثر تهاجم استعمارگران پرتغالی </a:t>
            </a:r>
            <a:r>
              <a:rPr lang="fa-IR" sz="2400" dirty="0" smtClean="0">
                <a:solidFill>
                  <a:schemeClr val="tx1"/>
                </a:solidFill>
                <a:cs typeface="B Mitra" panose="00000400000000000000" pitchFamily="2" charset="-78"/>
              </a:rPr>
              <a:t>واسپانیایی </a:t>
            </a:r>
            <a:r>
              <a:rPr lang="fa-IR" sz="2400" dirty="0">
                <a:solidFill>
                  <a:schemeClr val="tx1"/>
                </a:solidFill>
                <a:cs typeface="B Mitra" panose="00000400000000000000" pitchFamily="2" charset="-78"/>
              </a:rPr>
              <a:t>ازمیان </a:t>
            </a:r>
            <a:r>
              <a:rPr lang="fa-IR" sz="2400" dirty="0" smtClean="0">
                <a:solidFill>
                  <a:schemeClr val="tx1"/>
                </a:solidFill>
                <a:cs typeface="B Mitra" panose="00000400000000000000" pitchFamily="2" charset="-78"/>
              </a:rPr>
              <a:t>رفتند</a:t>
            </a:r>
            <a:r>
              <a:rPr lang="fa-IR" sz="2400" dirty="0">
                <a:solidFill>
                  <a:schemeClr val="tx1"/>
                </a:solidFill>
                <a:cs typeface="B Mitra" panose="00000400000000000000" pitchFamily="2" charset="-78"/>
              </a:rPr>
              <a:t>.</a:t>
            </a:r>
            <a:endParaRPr lang="en-US" sz="2400" dirty="0">
              <a:solidFill>
                <a:schemeClr val="tx1"/>
              </a:solidFill>
              <a:cs typeface="B Mitra" panose="00000400000000000000" pitchFamily="2" charset="-78"/>
            </a:endParaRPr>
          </a:p>
          <a:p>
            <a:endParaRPr lang="en-US" sz="2400" dirty="0">
              <a:solidFill>
                <a:schemeClr val="tx1"/>
              </a:solidFill>
              <a:cs typeface="B Mitra" panose="00000400000000000000" pitchFamily="2" charset="-78"/>
            </a:endParaRPr>
          </a:p>
        </p:txBody>
      </p:sp>
    </p:spTree>
    <p:extLst>
      <p:ext uri="{BB962C8B-B14F-4D97-AF65-F5344CB8AC3E}">
        <p14:creationId xmlns:p14="http://schemas.microsoft.com/office/powerpoint/2010/main" val="23975990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2832" y="-823151"/>
            <a:ext cx="7766936" cy="1646302"/>
          </a:xfrm>
        </p:spPr>
        <p:txBody>
          <a:bodyPr/>
          <a:lstStyle/>
          <a:p>
            <a:pPr marL="457200" indent="-457200" algn="ctr" rtl="1">
              <a:buClr>
                <a:srgbClr val="FF0000"/>
              </a:buClr>
              <a:buFont typeface="Wingdings" panose="05000000000000000000" pitchFamily="2" charset="2"/>
              <a:buChar char="q"/>
            </a:pPr>
            <a:r>
              <a:rPr lang="fa-IR" sz="3200" dirty="0">
                <a:solidFill>
                  <a:srgbClr val="002060"/>
                </a:solidFill>
                <a:cs typeface="2  Titr" panose="00000700000000000000" pitchFamily="2" charset="-78"/>
              </a:rPr>
              <a:t>دولت های استعماری</a:t>
            </a:r>
            <a:endParaRPr lang="en-US" sz="3200" dirty="0">
              <a:solidFill>
                <a:srgbClr val="002060"/>
              </a:solidFill>
              <a:cs typeface="2  Titr" panose="00000700000000000000" pitchFamily="2" charset="-78"/>
            </a:endParaRPr>
          </a:p>
        </p:txBody>
      </p:sp>
      <p:sp>
        <p:nvSpPr>
          <p:cNvPr id="3" name="Subtitle 2"/>
          <p:cNvSpPr>
            <a:spLocks noGrp="1"/>
          </p:cNvSpPr>
          <p:nvPr>
            <p:ph type="subTitle" idx="1"/>
          </p:nvPr>
        </p:nvSpPr>
        <p:spPr>
          <a:xfrm>
            <a:off x="844062" y="1026943"/>
            <a:ext cx="8429941" cy="5430128"/>
          </a:xfrm>
        </p:spPr>
        <p:txBody>
          <a:bodyPr>
            <a:normAutofit/>
          </a:bodyPr>
          <a:lstStyle/>
          <a:p>
            <a:pPr algn="just" rtl="1"/>
            <a:r>
              <a:rPr lang="fa-IR" sz="2000" dirty="0">
                <a:solidFill>
                  <a:schemeClr val="tx1"/>
                </a:solidFill>
                <a:cs typeface="B Mitra" panose="00000400000000000000" pitchFamily="2" charset="-78"/>
              </a:rPr>
              <a:t>کشورهای جهان سوم ازلحاظ سابقه وتجربه استعمار نیز تفاوت های فراوانی دارند.کشورهایی نظیر </a:t>
            </a:r>
            <a:endParaRPr lang="fa-IR" sz="2000" dirty="0" smtClean="0">
              <a:solidFill>
                <a:schemeClr val="tx1"/>
              </a:solidFill>
              <a:cs typeface="B Mitra" panose="00000400000000000000" pitchFamily="2" charset="-78"/>
            </a:endParaRPr>
          </a:p>
          <a:p>
            <a:pPr algn="just" rtl="1"/>
            <a:r>
              <a:rPr lang="fa-IR" sz="2000" dirty="0" smtClean="0">
                <a:solidFill>
                  <a:srgbClr val="C00000"/>
                </a:solidFill>
                <a:cs typeface="2  Titr" panose="00000700000000000000" pitchFamily="2" charset="-78"/>
              </a:rPr>
              <a:t>چین </a:t>
            </a:r>
            <a:r>
              <a:rPr lang="fa-IR" sz="2000" dirty="0">
                <a:solidFill>
                  <a:srgbClr val="C00000"/>
                </a:solidFill>
                <a:cs typeface="2  Titr" panose="00000700000000000000" pitchFamily="2" charset="-78"/>
              </a:rPr>
              <a:t>،ایران ،ترکیه،تایلند،اتیوپی وافغانستان </a:t>
            </a:r>
            <a:r>
              <a:rPr lang="fa-IR" sz="2000" dirty="0">
                <a:solidFill>
                  <a:schemeClr val="tx1"/>
                </a:solidFill>
                <a:cs typeface="B Mitra" panose="00000400000000000000" pitchFamily="2" charset="-78"/>
              </a:rPr>
              <a:t>هیچگاه حاکمیت مستقیم استعماری را بر سرزمین های خودشان تجربه نکرده اند.اگر چه همگی آنها طی قرون 18و19ازلحاظ اقتصادی وسیاسی بشدت تضعیف وبه عرصه نفوذ رقابتهای استعماری تبدیل شدند. اما بقیه کشورها ی جهان سوم به گونه های مختلفی تحت سلطه مستقیم استعمارگران قرار گرفتند.</a:t>
            </a:r>
            <a:endParaRPr lang="en-US" sz="2000" dirty="0">
              <a:solidFill>
                <a:schemeClr val="tx1"/>
              </a:solidFill>
              <a:cs typeface="B Mitra" panose="00000400000000000000" pitchFamily="2" charset="-78"/>
            </a:endParaRPr>
          </a:p>
          <a:p>
            <a:pPr algn="just" rtl="1"/>
            <a:r>
              <a:rPr lang="fa-IR" sz="2000" dirty="0">
                <a:solidFill>
                  <a:schemeClr val="tx1"/>
                </a:solidFill>
                <a:cs typeface="B Mitra" panose="00000400000000000000" pitchFamily="2" charset="-78"/>
              </a:rPr>
              <a:t>تاثیرات استعمار بر </a:t>
            </a:r>
            <a:r>
              <a:rPr lang="fa-IR" sz="2000" dirty="0" smtClean="0">
                <a:solidFill>
                  <a:schemeClr val="tx1"/>
                </a:solidFill>
                <a:cs typeface="B Mitra" panose="00000400000000000000" pitchFamily="2" charset="-78"/>
              </a:rPr>
              <a:t>خصوصیات سیاسی </a:t>
            </a:r>
            <a:r>
              <a:rPr lang="fa-IR" sz="2000" dirty="0">
                <a:solidFill>
                  <a:schemeClr val="tx1"/>
                </a:solidFill>
                <a:cs typeface="B Mitra" panose="00000400000000000000" pitchFamily="2" charset="-78"/>
              </a:rPr>
              <a:t>کشورهای جهان سوم نیز بسته به ویژگی های کشورهای استعماری وشکل وشیوه </a:t>
            </a:r>
            <a:r>
              <a:rPr lang="fa-IR" sz="2000" dirty="0" smtClean="0">
                <a:solidFill>
                  <a:schemeClr val="tx1"/>
                </a:solidFill>
                <a:cs typeface="B Mitra" panose="00000400000000000000" pitchFamily="2" charset="-78"/>
              </a:rPr>
              <a:t>حاکمیت </a:t>
            </a:r>
            <a:r>
              <a:rPr lang="fa-IR" sz="2000" dirty="0">
                <a:solidFill>
                  <a:schemeClr val="tx1"/>
                </a:solidFill>
                <a:cs typeface="B Mitra" panose="00000400000000000000" pitchFamily="2" charset="-78"/>
              </a:rPr>
              <a:t>استعماری آنها برمستعمراتشان متفاوت بود.</a:t>
            </a:r>
            <a:endParaRPr lang="en-US" sz="2000" dirty="0">
              <a:solidFill>
                <a:schemeClr val="tx1"/>
              </a:solidFill>
              <a:cs typeface="B Mitra" panose="00000400000000000000" pitchFamily="2" charset="-78"/>
            </a:endParaRPr>
          </a:p>
          <a:p>
            <a:pPr algn="just" rtl="1"/>
            <a:r>
              <a:rPr lang="fa-IR" sz="2000" dirty="0">
                <a:solidFill>
                  <a:schemeClr val="tx1"/>
                </a:solidFill>
                <a:cs typeface="B Mitra" panose="00000400000000000000" pitchFamily="2" charset="-78"/>
              </a:rPr>
              <a:t>دربرخی کشورها به خصوص </a:t>
            </a:r>
            <a:r>
              <a:rPr lang="fa-IR" sz="2000" dirty="0" smtClean="0">
                <a:solidFill>
                  <a:schemeClr val="tx1"/>
                </a:solidFill>
                <a:cs typeface="B Mitra" panose="00000400000000000000" pitchFamily="2" charset="-78"/>
              </a:rPr>
              <a:t>آ</a:t>
            </a:r>
            <a:r>
              <a:rPr lang="fa-IR" sz="2000" dirty="0">
                <a:solidFill>
                  <a:schemeClr val="tx1"/>
                </a:solidFill>
                <a:cs typeface="B Mitra" panose="00000400000000000000" pitchFamily="2" charset="-78"/>
              </a:rPr>
              <a:t>ن</a:t>
            </a:r>
            <a:r>
              <a:rPr lang="fa-IR" sz="2000" dirty="0" smtClean="0">
                <a:solidFill>
                  <a:schemeClr val="tx1"/>
                </a:solidFill>
                <a:cs typeface="B Mitra" panose="00000400000000000000" pitchFamily="2" charset="-78"/>
              </a:rPr>
              <a:t>هایی </a:t>
            </a:r>
            <a:r>
              <a:rPr lang="fa-IR" sz="2000" dirty="0">
                <a:solidFill>
                  <a:schemeClr val="tx1"/>
                </a:solidFill>
                <a:cs typeface="B Mitra" panose="00000400000000000000" pitchFamily="2" charset="-78"/>
              </a:rPr>
              <a:t>که وسعت سرزمینی وتنوع اجتماعی داشتند به منظور تسهیل حاکمیت خود نهادهای حکومتی تاسیس کردند.برای مثال درآفریقا  که فاقد تمرکز سیاسی بودند.آنها به تدریج حاکمیت خودرا به این سرزمین ها تحکیم وتثبیت کردند.وبرای تسهیل درحاکمیتشان در هرجاکه لازم دیدندازبومیان درکارهای اداری ونظامی استفاده نمودند.</a:t>
            </a:r>
            <a:endParaRPr lang="en-US" sz="2000" dirty="0">
              <a:solidFill>
                <a:schemeClr val="tx1"/>
              </a:solidFill>
              <a:cs typeface="B Mitra" panose="00000400000000000000" pitchFamily="2" charset="-78"/>
            </a:endParaRPr>
          </a:p>
          <a:p>
            <a:pPr algn="just" rtl="1"/>
            <a:endParaRPr lang="en-US" sz="2000" dirty="0">
              <a:solidFill>
                <a:schemeClr val="tx1"/>
              </a:solidFill>
              <a:cs typeface="B Mitra" panose="00000400000000000000" pitchFamily="2" charset="-78"/>
            </a:endParaRPr>
          </a:p>
        </p:txBody>
      </p:sp>
      <p:sp>
        <p:nvSpPr>
          <p:cNvPr id="4" name="Rectangle 3"/>
          <p:cNvSpPr/>
          <p:nvPr/>
        </p:nvSpPr>
        <p:spPr>
          <a:xfrm>
            <a:off x="631065" y="5256742"/>
            <a:ext cx="8642938" cy="1323439"/>
          </a:xfrm>
          <a:prstGeom prst="rect">
            <a:avLst/>
          </a:prstGeom>
        </p:spPr>
        <p:txBody>
          <a:bodyPr wrap="square">
            <a:spAutoFit/>
          </a:bodyPr>
          <a:lstStyle/>
          <a:p>
            <a:pPr algn="just" rtl="1"/>
            <a:r>
              <a:rPr lang="fa-IR" sz="2000" dirty="0">
                <a:cs typeface="B Mitra" panose="00000400000000000000" pitchFamily="2" charset="-78"/>
              </a:rPr>
              <a:t>استعمار زدایی درکشورهای جهان سوم هم تفاوت های زیادی داشت. تفاوت درزمان استعمارزدایی کشورهای جهان سوم آثار سیاسی مهمی داشت ودربرخی کشورها برخی ازمبانی وپیش شرط های رشد وتحکیم نهاد های دموکراتیک بطور بالقوه فراهم شده است.</a:t>
            </a:r>
            <a:endParaRPr lang="en-US" sz="2000" dirty="0">
              <a:cs typeface="B Mitra" panose="00000400000000000000" pitchFamily="2" charset="-78"/>
            </a:endParaRPr>
          </a:p>
          <a:p>
            <a:pPr algn="just" rtl="1"/>
            <a:endParaRPr lang="en-US" sz="2000" dirty="0">
              <a:cs typeface="B Mitra" panose="00000400000000000000" pitchFamily="2" charset="-78"/>
            </a:endParaRPr>
          </a:p>
        </p:txBody>
      </p:sp>
      <p:sp>
        <p:nvSpPr>
          <p:cNvPr id="5" name="Rectangle 4"/>
          <p:cNvSpPr/>
          <p:nvPr/>
        </p:nvSpPr>
        <p:spPr>
          <a:xfrm>
            <a:off x="5245336" y="4785514"/>
            <a:ext cx="4028667" cy="369332"/>
          </a:xfrm>
          <a:prstGeom prst="rect">
            <a:avLst/>
          </a:prstGeom>
        </p:spPr>
        <p:txBody>
          <a:bodyPr wrap="none">
            <a:spAutoFit/>
          </a:bodyPr>
          <a:lstStyle/>
          <a:p>
            <a:pPr marL="285750" indent="-285750" algn="r" rtl="1">
              <a:buClr>
                <a:srgbClr val="FF0000"/>
              </a:buClr>
              <a:buFont typeface="Wingdings" panose="05000000000000000000" pitchFamily="2" charset="2"/>
              <a:buChar char="q"/>
            </a:pPr>
            <a:r>
              <a:rPr lang="fa-IR" dirty="0">
                <a:solidFill>
                  <a:srgbClr val="002060"/>
                </a:solidFill>
                <a:cs typeface="2  Titr" panose="00000700000000000000" pitchFamily="2" charset="-78"/>
              </a:rPr>
              <a:t>روند استعمار زدایی درکشور های جهان سوم</a:t>
            </a:r>
            <a:endParaRPr lang="en-US" dirty="0">
              <a:cs typeface="2  Titr" panose="00000700000000000000" pitchFamily="2" charset="-78"/>
            </a:endParaRPr>
          </a:p>
        </p:txBody>
      </p:sp>
    </p:spTree>
    <p:extLst>
      <p:ext uri="{BB962C8B-B14F-4D97-AF65-F5344CB8AC3E}">
        <p14:creationId xmlns:p14="http://schemas.microsoft.com/office/powerpoint/2010/main" val="19730017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06099" y="0"/>
            <a:ext cx="6182271" cy="680834"/>
          </a:xfrm>
        </p:spPr>
        <p:txBody>
          <a:bodyPr/>
          <a:lstStyle/>
          <a:p>
            <a:pPr marL="571500" indent="-571500" algn="ctr" rtl="1">
              <a:buClr>
                <a:srgbClr val="FF0000"/>
              </a:buClr>
              <a:buFont typeface="Wingdings" panose="05000000000000000000" pitchFamily="2" charset="2"/>
              <a:buChar char="q"/>
            </a:pPr>
            <a:r>
              <a:rPr lang="fa-IR" sz="2800" dirty="0">
                <a:solidFill>
                  <a:srgbClr val="002060"/>
                </a:solidFill>
                <a:cs typeface="2  Titr" panose="00000700000000000000" pitchFamily="2" charset="-78"/>
              </a:rPr>
              <a:t>مبانی اجتماعی دولت </a:t>
            </a:r>
            <a:r>
              <a:rPr lang="fa-IR" sz="2800" dirty="0" smtClean="0">
                <a:solidFill>
                  <a:srgbClr val="002060"/>
                </a:solidFill>
                <a:cs typeface="2  Titr" panose="00000700000000000000" pitchFamily="2" charset="-78"/>
              </a:rPr>
              <a:t>وسیاست</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844062" y="663341"/>
            <a:ext cx="8429941" cy="5233182"/>
          </a:xfrm>
        </p:spPr>
        <p:txBody>
          <a:bodyPr>
            <a:noAutofit/>
          </a:bodyPr>
          <a:lstStyle/>
          <a:p>
            <a:pPr algn="just" rtl="1"/>
            <a:r>
              <a:rPr lang="fa-IR" dirty="0">
                <a:solidFill>
                  <a:schemeClr val="tx1"/>
                </a:solidFill>
                <a:cs typeface="B Mitra" panose="00000400000000000000" pitchFamily="2" charset="-78"/>
              </a:rPr>
              <a:t>دولت وسیاست درکشورهای جهان سوم تا حد زیادی تحت تاثیر زمینه ها وعوامل اجتماعی نظیر:ترکیب وساختار قومی ،تنوعات مذهبی،میزان یکپارچگی وهمبستگی اجتماعی وقشر بندی اجتماعی وساختار طبقاتی است.</a:t>
            </a:r>
            <a:endParaRPr lang="en-US" dirty="0">
              <a:solidFill>
                <a:schemeClr val="tx1"/>
              </a:solidFill>
              <a:cs typeface="B Mitra" panose="00000400000000000000" pitchFamily="2" charset="-78"/>
            </a:endParaRPr>
          </a:p>
          <a:p>
            <a:pPr algn="just" rtl="1"/>
            <a:r>
              <a:rPr lang="fa-IR" sz="1600" dirty="0" smtClean="0">
                <a:solidFill>
                  <a:schemeClr val="tx1"/>
                </a:solidFill>
                <a:cs typeface="2  Titr" panose="00000700000000000000" pitchFamily="2" charset="-78"/>
              </a:rPr>
              <a:t>آمریکای لاتین: یکپارچگی قومی ومذهبی زیاد</a:t>
            </a:r>
            <a:endParaRPr lang="en-US" sz="1600" dirty="0" smtClean="0">
              <a:solidFill>
                <a:schemeClr val="tx1"/>
              </a:solidFill>
              <a:cs typeface="2  Titr" panose="00000700000000000000" pitchFamily="2" charset="-78"/>
            </a:endParaRPr>
          </a:p>
          <a:p>
            <a:pPr algn="just" rtl="1"/>
            <a:r>
              <a:rPr lang="fa-IR" sz="1600" dirty="0" smtClean="0">
                <a:solidFill>
                  <a:schemeClr val="tx1"/>
                </a:solidFill>
                <a:cs typeface="2  Titr" panose="00000700000000000000" pitchFamily="2" charset="-78"/>
              </a:rPr>
              <a:t>کشورهای خاورمیانه یا برخی کشورهای آفریقایی: تنوعات وناهمگونی های قومی ومذهبی زیاد</a:t>
            </a:r>
            <a:endParaRPr lang="en-US" sz="1600" dirty="0" smtClean="0">
              <a:solidFill>
                <a:schemeClr val="tx1"/>
              </a:solidFill>
              <a:cs typeface="2  Titr" panose="00000700000000000000" pitchFamily="2" charset="-78"/>
            </a:endParaRPr>
          </a:p>
          <a:p>
            <a:pPr algn="just" rtl="1"/>
            <a:r>
              <a:rPr lang="fa-IR" sz="2000" dirty="0" smtClean="0">
                <a:solidFill>
                  <a:srgbClr val="C00000"/>
                </a:solidFill>
                <a:cs typeface="2  Mitra" panose="00000400000000000000" pitchFamily="2" charset="-78"/>
              </a:rPr>
              <a:t>درخاورمیانه مذهب نقش بسیار مهمی دردولت وسیاست ایفا می کند.</a:t>
            </a:r>
            <a:endParaRPr lang="en-US" sz="2000" dirty="0" smtClean="0">
              <a:solidFill>
                <a:srgbClr val="C00000"/>
              </a:solidFill>
              <a:cs typeface="2  Mitra" panose="00000400000000000000" pitchFamily="2" charset="-78"/>
            </a:endParaRPr>
          </a:p>
          <a:p>
            <a:pPr algn="just" rtl="1"/>
            <a:r>
              <a:rPr lang="fa-IR" dirty="0" smtClean="0">
                <a:solidFill>
                  <a:srgbClr val="002060"/>
                </a:solidFill>
                <a:cs typeface="2  Titr" panose="00000700000000000000" pitchFamily="2" charset="-78"/>
              </a:rPr>
              <a:t>آثار </a:t>
            </a:r>
            <a:r>
              <a:rPr lang="fa-IR" dirty="0">
                <a:solidFill>
                  <a:srgbClr val="002060"/>
                </a:solidFill>
                <a:cs typeface="2  Titr" panose="00000700000000000000" pitchFamily="2" charset="-78"/>
              </a:rPr>
              <a:t>ترکیب قومی ومذهبی درکشورهای جهان سوم بر دولت وتعارضات سیاسی</a:t>
            </a:r>
            <a:endParaRPr lang="en-US" dirty="0">
              <a:solidFill>
                <a:srgbClr val="002060"/>
              </a:solidFill>
              <a:cs typeface="2  Titr" panose="00000700000000000000" pitchFamily="2" charset="-78"/>
            </a:endParaRPr>
          </a:p>
          <a:p>
            <a:pPr algn="just" rtl="1"/>
            <a:r>
              <a:rPr lang="fa-IR" dirty="0">
                <a:solidFill>
                  <a:schemeClr val="tx1"/>
                </a:solidFill>
                <a:cs typeface="B Mitra" panose="00000400000000000000" pitchFamily="2" charset="-78"/>
              </a:rPr>
              <a:t>دراین زمینه نیز تفاوت های زیادی را شاهد هستیم.</a:t>
            </a:r>
            <a:endParaRPr lang="en-US" dirty="0">
              <a:solidFill>
                <a:schemeClr val="tx1"/>
              </a:solidFill>
              <a:cs typeface="B Mitra" panose="00000400000000000000" pitchFamily="2" charset="-78"/>
            </a:endParaRPr>
          </a:p>
          <a:p>
            <a:pPr algn="just" rtl="1"/>
            <a:r>
              <a:rPr lang="fa-IR" dirty="0">
                <a:solidFill>
                  <a:schemeClr val="tx1"/>
                </a:solidFill>
                <a:cs typeface="B Mitra" panose="00000400000000000000" pitchFamily="2" charset="-78"/>
              </a:rPr>
              <a:t>دربعضی مناطق نظیر ا</a:t>
            </a:r>
            <a:r>
              <a:rPr lang="fa-IR" dirty="0">
                <a:solidFill>
                  <a:srgbClr val="C00000"/>
                </a:solidFill>
                <a:cs typeface="B Mitra" panose="00000400000000000000" pitchFamily="2" charset="-78"/>
              </a:rPr>
              <a:t>مریکای لاتین </a:t>
            </a:r>
            <a:r>
              <a:rPr lang="fa-IR" dirty="0">
                <a:solidFill>
                  <a:schemeClr val="tx1"/>
                </a:solidFill>
                <a:cs typeface="B Mitra" panose="00000400000000000000" pitchFamily="2" charset="-78"/>
              </a:rPr>
              <a:t>کشورهای شرق آسیا ویا کشورهای حوزه جنوبی خلیج فارس یکپارچگی قومی زبانی ومذهبی بیشتری وجود دارد.ودربرخی دیگر نظیر بسیار کشورهای </a:t>
            </a:r>
            <a:r>
              <a:rPr lang="fa-IR" dirty="0">
                <a:solidFill>
                  <a:srgbClr val="C00000"/>
                </a:solidFill>
                <a:cs typeface="B Mitra" panose="00000400000000000000" pitchFamily="2" charset="-78"/>
              </a:rPr>
              <a:t>آفریقایی وآسیایی ،شبه قاره هند؛و(افغانستان </a:t>
            </a:r>
            <a:r>
              <a:rPr lang="fa-IR" dirty="0">
                <a:solidFill>
                  <a:schemeClr val="tx1"/>
                </a:solidFill>
                <a:cs typeface="B Mitra" panose="00000400000000000000" pitchFamily="2" charset="-78"/>
              </a:rPr>
              <a:t>،</a:t>
            </a:r>
            <a:r>
              <a:rPr lang="fa-IR" dirty="0">
                <a:solidFill>
                  <a:srgbClr val="C00000"/>
                </a:solidFill>
                <a:cs typeface="B Mitra" panose="00000400000000000000" pitchFamily="2" charset="-78"/>
              </a:rPr>
              <a:t>ایران،سوریه ،لبنان</a:t>
            </a:r>
            <a:r>
              <a:rPr lang="fa-IR" dirty="0">
                <a:solidFill>
                  <a:schemeClr val="tx1"/>
                </a:solidFill>
                <a:cs typeface="B Mitra" panose="00000400000000000000" pitchFamily="2" charset="-78"/>
              </a:rPr>
              <a:t>) تنوعات قومی ومذهبی وزبانی بیشتر ی وجود دارد.</a:t>
            </a:r>
            <a:endParaRPr lang="en-US" dirty="0">
              <a:solidFill>
                <a:schemeClr val="tx1"/>
              </a:solidFill>
              <a:cs typeface="B Mitra" panose="00000400000000000000" pitchFamily="2" charset="-78"/>
            </a:endParaRPr>
          </a:p>
          <a:p>
            <a:pPr algn="just" rtl="1"/>
            <a:r>
              <a:rPr lang="fa-IR" dirty="0">
                <a:solidFill>
                  <a:schemeClr val="tx1"/>
                </a:solidFill>
                <a:cs typeface="B Mitra" panose="00000400000000000000" pitchFamily="2" charset="-78"/>
              </a:rPr>
              <a:t>این ترکیب وتنوعات بر ساخت دولت ومسائل سیاسی دراین کشورها  تاثیرات مهمی می گذارد.به عنوان نمونه لبنان </a:t>
            </a:r>
            <a:r>
              <a:rPr lang="fa-IR" dirty="0" smtClean="0">
                <a:solidFill>
                  <a:schemeClr val="tx1"/>
                </a:solidFill>
                <a:cs typeface="B Mitra" panose="00000400000000000000" pitchFamily="2" charset="-78"/>
              </a:rPr>
              <a:t>افغانستان </a:t>
            </a:r>
            <a:r>
              <a:rPr lang="fa-IR" dirty="0">
                <a:solidFill>
                  <a:schemeClr val="tx1"/>
                </a:solidFill>
                <a:cs typeface="B Mitra" panose="00000400000000000000" pitchFamily="2" charset="-78"/>
              </a:rPr>
              <a:t>وشبه قاره هند که دارای بحران های عمیق سیاسی هستند.</a:t>
            </a:r>
            <a:endParaRPr lang="en-US" dirty="0">
              <a:solidFill>
                <a:schemeClr val="tx1"/>
              </a:solidFill>
              <a:cs typeface="B Mitra" panose="00000400000000000000" pitchFamily="2" charset="-78"/>
            </a:endParaRPr>
          </a:p>
          <a:p>
            <a:pPr algn="just" rtl="1"/>
            <a:r>
              <a:rPr lang="fa-IR" dirty="0">
                <a:solidFill>
                  <a:schemeClr val="tx1"/>
                </a:solidFill>
                <a:cs typeface="B Mitra" panose="00000400000000000000" pitchFamily="2" charset="-78"/>
              </a:rPr>
              <a:t>البته تنوعات قومی ومذهبی زمانی بحران زا می شوند که زمینه ها وعوامل سیاسی واقتصادی داخلی وخارجی نیز وارد کارزار می شوند.</a:t>
            </a:r>
            <a:endParaRPr lang="en-US" dirty="0">
              <a:solidFill>
                <a:schemeClr val="tx1"/>
              </a:solidFill>
              <a:cs typeface="B Mitra" panose="00000400000000000000" pitchFamily="2" charset="-78"/>
            </a:endParaRPr>
          </a:p>
          <a:p>
            <a:pPr algn="just"/>
            <a:endParaRPr lang="en-US" sz="2000" dirty="0">
              <a:solidFill>
                <a:schemeClr val="tx1"/>
              </a:solidFill>
              <a:cs typeface="B Mitra" panose="00000400000000000000" pitchFamily="2" charset="-78"/>
            </a:endParaRPr>
          </a:p>
        </p:txBody>
      </p:sp>
      <p:sp>
        <p:nvSpPr>
          <p:cNvPr id="4" name="Rectangle 3"/>
          <p:cNvSpPr/>
          <p:nvPr/>
        </p:nvSpPr>
        <p:spPr>
          <a:xfrm>
            <a:off x="3193961" y="5527191"/>
            <a:ext cx="7018985" cy="369332"/>
          </a:xfrm>
          <a:prstGeom prst="rect">
            <a:avLst/>
          </a:prstGeom>
        </p:spPr>
        <p:txBody>
          <a:bodyPr wrap="square">
            <a:spAutoFit/>
          </a:bodyPr>
          <a:lstStyle/>
          <a:p>
            <a:r>
              <a:rPr lang="fa-IR" dirty="0">
                <a:solidFill>
                  <a:srgbClr val="002060"/>
                </a:solidFill>
                <a:cs typeface="2  Titr" panose="00000700000000000000" pitchFamily="2" charset="-78"/>
              </a:rPr>
              <a:t>درحوزه کشورهای عربی جنوب خلیج فارس نیز دونکته را باید درنظر داشت:</a:t>
            </a:r>
            <a:endParaRPr lang="en-US" dirty="0">
              <a:cs typeface="2  Titr" panose="00000700000000000000" pitchFamily="2" charset="-78"/>
            </a:endParaRPr>
          </a:p>
        </p:txBody>
      </p:sp>
      <p:sp>
        <p:nvSpPr>
          <p:cNvPr id="5" name="Rectangle 4"/>
          <p:cNvSpPr/>
          <p:nvPr/>
        </p:nvSpPr>
        <p:spPr>
          <a:xfrm>
            <a:off x="4523984" y="6005874"/>
            <a:ext cx="3773790" cy="707886"/>
          </a:xfrm>
          <a:prstGeom prst="rect">
            <a:avLst/>
          </a:prstGeom>
        </p:spPr>
        <p:txBody>
          <a:bodyPr wrap="none">
            <a:spAutoFit/>
          </a:bodyPr>
          <a:lstStyle/>
          <a:p>
            <a:pPr lvl="0" algn="just" rtl="1"/>
            <a:r>
              <a:rPr lang="fa-IR" sz="2000" dirty="0">
                <a:cs typeface="2  Mitra" panose="00000400000000000000" pitchFamily="2" charset="-78"/>
              </a:rPr>
              <a:t>1-ساختار قبیله </a:t>
            </a:r>
            <a:r>
              <a:rPr lang="fa-IR" sz="2000" dirty="0" smtClean="0">
                <a:cs typeface="2  Mitra" panose="00000400000000000000" pitchFamily="2" charset="-78"/>
              </a:rPr>
              <a:t>ای</a:t>
            </a:r>
          </a:p>
          <a:p>
            <a:pPr lvl="0" algn="just" rtl="1"/>
            <a:r>
              <a:rPr lang="fa-IR" sz="2000" dirty="0" smtClean="0">
                <a:cs typeface="2  Mitra" panose="00000400000000000000" pitchFamily="2" charset="-78"/>
              </a:rPr>
              <a:t> 2- </a:t>
            </a:r>
            <a:r>
              <a:rPr lang="fa-IR" sz="2000" dirty="0">
                <a:cs typeface="2  Mitra" panose="00000400000000000000" pitchFamily="2" charset="-78"/>
              </a:rPr>
              <a:t>حضور طولانی ومستقیم انگلستان دراین منطقه</a:t>
            </a:r>
            <a:endParaRPr lang="en-US" sz="2000" dirty="0">
              <a:cs typeface="2  Mitra" panose="00000400000000000000" pitchFamily="2" charset="-78"/>
            </a:endParaRPr>
          </a:p>
        </p:txBody>
      </p:sp>
    </p:spTree>
    <p:extLst>
      <p:ext uri="{BB962C8B-B14F-4D97-AF65-F5344CB8AC3E}">
        <p14:creationId xmlns:p14="http://schemas.microsoft.com/office/powerpoint/2010/main" val="32491676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630" y="0"/>
            <a:ext cx="7766936" cy="463574"/>
          </a:xfrm>
        </p:spPr>
        <p:txBody>
          <a:bodyPr/>
          <a:lstStyle/>
          <a:p>
            <a:pPr marL="342900" indent="-342900" rtl="1">
              <a:buClr>
                <a:srgbClr val="FF0000"/>
              </a:buClr>
              <a:buFont typeface="Wingdings" panose="05000000000000000000" pitchFamily="2" charset="2"/>
              <a:buChar char="q"/>
            </a:pPr>
            <a:r>
              <a:rPr lang="fa-IR" sz="2000" dirty="0">
                <a:solidFill>
                  <a:srgbClr val="002060"/>
                </a:solidFill>
                <a:cs typeface="2  Titr" panose="00000700000000000000" pitchFamily="2" charset="-78"/>
              </a:rPr>
              <a:t>پیامدهای تعارضات قومی ومذهبی درکشورهای جهان سوم</a:t>
            </a:r>
            <a:endParaRPr lang="en-US" sz="2000" dirty="0">
              <a:solidFill>
                <a:srgbClr val="002060"/>
              </a:solidFill>
              <a:cs typeface="2  Titr" panose="00000700000000000000" pitchFamily="2" charset="-78"/>
            </a:endParaRPr>
          </a:p>
        </p:txBody>
      </p:sp>
      <p:sp>
        <p:nvSpPr>
          <p:cNvPr id="4" name="Rectangle 3"/>
          <p:cNvSpPr/>
          <p:nvPr/>
        </p:nvSpPr>
        <p:spPr>
          <a:xfrm rot="20639066">
            <a:off x="640302" y="1065926"/>
            <a:ext cx="8656330" cy="1097280"/>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l">
              <a:rot lat="0" lon="0" rev="0"/>
            </a:lightRig>
          </a:scene3d>
          <a:sp3d prstMaterial="translucentPowder">
            <a:bevelT w="203200" h="50800" prst="softRound"/>
          </a:sp3d>
        </p:spPr>
        <p:style>
          <a:lnRef idx="0">
            <a:schemeClr val="accent3"/>
          </a:lnRef>
          <a:fillRef idx="3">
            <a:schemeClr val="accent3"/>
          </a:fillRef>
          <a:effectRef idx="3">
            <a:schemeClr val="accent3"/>
          </a:effectRef>
          <a:fontRef idx="minor">
            <a:schemeClr val="lt1"/>
          </a:fontRef>
        </p:style>
        <p:txBody>
          <a:bodyPr rtlCol="0" anchor="ctr"/>
          <a:lstStyle/>
          <a:p>
            <a:pPr algn="ctr"/>
            <a:r>
              <a:rPr lang="fa-IR" sz="2400" b="1" dirty="0">
                <a:ln w="9525">
                  <a:noFill/>
                  <a:prstDash val="solid"/>
                </a:ln>
                <a:solidFill>
                  <a:srgbClr val="FF0000"/>
                </a:solidFill>
                <a:effectLst>
                  <a:glow rad="228600">
                    <a:schemeClr val="accent3">
                      <a:satMod val="175000"/>
                      <a:alpha val="40000"/>
                    </a:schemeClr>
                  </a:glow>
                  <a:outerShdw blurRad="12700" dist="38100" dir="2700000" algn="tl" rotWithShape="0">
                    <a:schemeClr val="accent5">
                      <a:lumMod val="60000"/>
                      <a:lumOff val="40000"/>
                    </a:schemeClr>
                  </a:outerShdw>
                </a:effectLst>
                <a:cs typeface="B Titr" panose="00000700000000000000" pitchFamily="2" charset="-78"/>
              </a:rPr>
              <a:t>مانع تحکیم وتثبیت حاکمیت یک دولت ملی می شود.</a:t>
            </a:r>
            <a:endParaRPr lang="en-US" sz="2400" b="1" dirty="0">
              <a:ln w="9525">
                <a:noFill/>
                <a:prstDash val="solid"/>
              </a:ln>
              <a:solidFill>
                <a:srgbClr val="FF0000"/>
              </a:solidFill>
              <a:effectLst>
                <a:glow rad="228600">
                  <a:schemeClr val="accent3">
                    <a:satMod val="175000"/>
                    <a:alpha val="40000"/>
                  </a:schemeClr>
                </a:glow>
                <a:outerShdw blurRad="12700" dist="38100" dir="2700000" algn="tl" rotWithShape="0">
                  <a:schemeClr val="accent5">
                    <a:lumMod val="60000"/>
                    <a:lumOff val="40000"/>
                  </a:schemeClr>
                </a:outerShdw>
              </a:effectLst>
              <a:cs typeface="B Titr" panose="00000700000000000000" pitchFamily="2" charset="-78"/>
            </a:endParaRPr>
          </a:p>
        </p:txBody>
      </p:sp>
      <p:sp>
        <p:nvSpPr>
          <p:cNvPr id="5" name="Rectangle 4"/>
          <p:cNvSpPr/>
          <p:nvPr/>
        </p:nvSpPr>
        <p:spPr>
          <a:xfrm rot="20807550">
            <a:off x="700593" y="2202556"/>
            <a:ext cx="8498751" cy="1097280"/>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l">
              <a:rot lat="0" lon="0" rev="0"/>
            </a:lightRig>
          </a:scene3d>
          <a:sp3d prstMaterial="translucentPowder">
            <a:bevelT w="203200" h="50800" prst="softRound"/>
          </a:sp3d>
        </p:spPr>
        <p:style>
          <a:lnRef idx="0">
            <a:schemeClr val="accent3"/>
          </a:lnRef>
          <a:fillRef idx="3">
            <a:schemeClr val="accent3"/>
          </a:fillRef>
          <a:effectRef idx="3">
            <a:schemeClr val="accent3"/>
          </a:effectRef>
          <a:fontRef idx="minor">
            <a:schemeClr val="lt1"/>
          </a:fontRef>
        </p:style>
        <p:txBody>
          <a:bodyPr rtlCol="0" anchor="ctr"/>
          <a:lstStyle/>
          <a:p>
            <a:pPr lvl="0" algn="ctr" rtl="1"/>
            <a:r>
              <a:rPr lang="fa-IR" b="1" dirty="0">
                <a:ln w="9525">
                  <a:noFill/>
                  <a:prstDash val="solid"/>
                </a:ln>
                <a:solidFill>
                  <a:srgbClr val="FF0000"/>
                </a:solidFill>
                <a:effectLst>
                  <a:glow rad="228600">
                    <a:schemeClr val="accent3">
                      <a:satMod val="175000"/>
                      <a:alpha val="40000"/>
                    </a:schemeClr>
                  </a:glow>
                  <a:outerShdw blurRad="12700" dist="38100" dir="2700000" algn="tl" rotWithShape="0">
                    <a:schemeClr val="accent5">
                      <a:lumMod val="60000"/>
                      <a:lumOff val="40000"/>
                    </a:schemeClr>
                  </a:outerShdw>
                </a:effectLst>
                <a:cs typeface="B Titr" panose="00000700000000000000" pitchFamily="2" charset="-78"/>
              </a:rPr>
              <a:t>برخوردها ومنازعات خشونت آمیز قومی ومذهبی که همیشه امنیت عمومی را تهدید می کند.</a:t>
            </a:r>
            <a:endParaRPr lang="en-US" b="1" dirty="0">
              <a:ln w="9525">
                <a:noFill/>
                <a:prstDash val="solid"/>
              </a:ln>
              <a:solidFill>
                <a:srgbClr val="FF0000"/>
              </a:solidFill>
              <a:effectLst>
                <a:glow rad="228600">
                  <a:schemeClr val="accent3">
                    <a:satMod val="175000"/>
                    <a:alpha val="40000"/>
                  </a:schemeClr>
                </a:glow>
                <a:outerShdw blurRad="12700" dist="38100" dir="2700000" algn="tl" rotWithShape="0">
                  <a:schemeClr val="accent5">
                    <a:lumMod val="60000"/>
                    <a:lumOff val="40000"/>
                  </a:schemeClr>
                </a:outerShdw>
              </a:effectLst>
              <a:cs typeface="B Titr" panose="00000700000000000000" pitchFamily="2" charset="-78"/>
            </a:endParaRPr>
          </a:p>
        </p:txBody>
      </p:sp>
      <p:sp>
        <p:nvSpPr>
          <p:cNvPr id="7" name="Rectangle 6"/>
          <p:cNvSpPr/>
          <p:nvPr/>
        </p:nvSpPr>
        <p:spPr>
          <a:xfrm rot="20846655">
            <a:off x="721208" y="3437353"/>
            <a:ext cx="8314801" cy="1097280"/>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l">
              <a:rot lat="0" lon="0" rev="0"/>
            </a:lightRig>
          </a:scene3d>
          <a:sp3d prstMaterial="translucentPowder">
            <a:bevelT w="203200" h="50800" prst="softRound"/>
          </a:sp3d>
        </p:spPr>
        <p:style>
          <a:lnRef idx="0">
            <a:schemeClr val="accent3"/>
          </a:lnRef>
          <a:fillRef idx="3">
            <a:schemeClr val="accent3"/>
          </a:fillRef>
          <a:effectRef idx="3">
            <a:schemeClr val="accent3"/>
          </a:effectRef>
          <a:fontRef idx="minor">
            <a:schemeClr val="lt1"/>
          </a:fontRef>
        </p:style>
        <p:txBody>
          <a:bodyPr rtlCol="0" anchor="ctr"/>
          <a:lstStyle/>
          <a:p>
            <a:pPr lvl="0" algn="ctr" rtl="1"/>
            <a:r>
              <a:rPr lang="fa-IR" sz="2400" dirty="0">
                <a:solidFill>
                  <a:srgbClr val="FF0000"/>
                </a:solidFill>
                <a:effectLst>
                  <a:glow rad="228600">
                    <a:schemeClr val="accent3">
                      <a:satMod val="175000"/>
                      <a:alpha val="40000"/>
                    </a:schemeClr>
                  </a:glow>
                </a:effectLst>
                <a:cs typeface="B Titr" panose="00000700000000000000" pitchFamily="2" charset="-78"/>
              </a:rPr>
              <a:t>به هدر رفتن بخش مهمی ازمنابع اقتصادی وانسانی دراین جوامع</a:t>
            </a:r>
            <a:endParaRPr lang="en-US" sz="2400" b="1" dirty="0">
              <a:solidFill>
                <a:srgbClr val="FF0000"/>
              </a:solidFill>
              <a:effectLst>
                <a:glow rad="228600">
                  <a:schemeClr val="accent3">
                    <a:satMod val="175000"/>
                    <a:alpha val="40000"/>
                  </a:schemeClr>
                </a:glow>
              </a:effectLst>
              <a:cs typeface="B Titr" panose="00000700000000000000" pitchFamily="2" charset="-78"/>
            </a:endParaRPr>
          </a:p>
        </p:txBody>
      </p:sp>
    </p:spTree>
    <p:extLst>
      <p:ext uri="{BB962C8B-B14F-4D97-AF65-F5344CB8AC3E}">
        <p14:creationId xmlns:p14="http://schemas.microsoft.com/office/powerpoint/2010/main" val="35566598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1645" y="-1126456"/>
            <a:ext cx="7766936" cy="1646302"/>
          </a:xfrm>
        </p:spPr>
        <p:txBody>
          <a:bodyPr/>
          <a:lstStyle/>
          <a:p>
            <a:pPr marL="342900" indent="-342900" algn="ctr" rtl="1">
              <a:buClr>
                <a:srgbClr val="FF0000"/>
              </a:buClr>
              <a:buFont typeface="Wingdings" panose="05000000000000000000" pitchFamily="2" charset="2"/>
              <a:buChar char="q"/>
            </a:pPr>
            <a:r>
              <a:rPr lang="fa-IR" sz="2000" dirty="0">
                <a:solidFill>
                  <a:srgbClr val="002060"/>
                </a:solidFill>
                <a:cs typeface="2  Titr" panose="00000700000000000000" pitchFamily="2" charset="-78"/>
              </a:rPr>
              <a:t>طبقات اجتماعی درکشورهای جهان  سوم وآثار آن بر دولت وتعارضات سیاسی</a:t>
            </a:r>
            <a:endParaRPr lang="en-US" sz="2000" dirty="0">
              <a:solidFill>
                <a:srgbClr val="002060"/>
              </a:solidFill>
              <a:cs typeface="2  Titr" panose="00000700000000000000" pitchFamily="2" charset="-78"/>
            </a:endParaRPr>
          </a:p>
        </p:txBody>
      </p:sp>
      <p:sp>
        <p:nvSpPr>
          <p:cNvPr id="3" name="Subtitle 2"/>
          <p:cNvSpPr>
            <a:spLocks noGrp="1"/>
          </p:cNvSpPr>
          <p:nvPr>
            <p:ph type="subTitle" idx="1"/>
          </p:nvPr>
        </p:nvSpPr>
        <p:spPr>
          <a:xfrm>
            <a:off x="872197" y="675249"/>
            <a:ext cx="8401806" cy="5317588"/>
          </a:xfrm>
        </p:spPr>
        <p:txBody>
          <a:bodyPr>
            <a:noAutofit/>
          </a:bodyPr>
          <a:lstStyle/>
          <a:p>
            <a:pPr algn="just" rtl="1"/>
            <a:r>
              <a:rPr lang="fa-IR" sz="2000" dirty="0">
                <a:solidFill>
                  <a:schemeClr val="tx1"/>
                </a:solidFill>
                <a:cs typeface="B Mitra" panose="00000400000000000000" pitchFamily="2" charset="-78"/>
              </a:rPr>
              <a:t>برای فهم ساختار طبقاتی این کشورها توجه به ویژگی های اقتصادی وجایگاه هریک ازبخش های </a:t>
            </a:r>
            <a:r>
              <a:rPr lang="fa-IR" sz="2000" dirty="0">
                <a:solidFill>
                  <a:schemeClr val="accent5"/>
                </a:solidFill>
                <a:cs typeface="B Mitra" panose="00000400000000000000" pitchFamily="2" charset="-78"/>
              </a:rPr>
              <a:t>اقتصادی وصنعت وکشاورزی ضروری </a:t>
            </a:r>
            <a:r>
              <a:rPr lang="fa-IR" sz="2000" dirty="0">
                <a:solidFill>
                  <a:schemeClr val="tx1"/>
                </a:solidFill>
                <a:cs typeface="B Mitra" panose="00000400000000000000" pitchFamily="2" charset="-78"/>
              </a:rPr>
              <a:t>است.</a:t>
            </a:r>
            <a:endParaRPr lang="en-US" sz="2000" dirty="0">
              <a:solidFill>
                <a:schemeClr val="tx1"/>
              </a:solidFill>
              <a:cs typeface="B Mitra" panose="00000400000000000000" pitchFamily="2" charset="-78"/>
            </a:endParaRPr>
          </a:p>
          <a:p>
            <a:pPr algn="just" rtl="1"/>
            <a:r>
              <a:rPr lang="fa-IR" sz="2000" dirty="0">
                <a:solidFill>
                  <a:schemeClr val="tx1"/>
                </a:solidFill>
                <a:cs typeface="B Mitra" panose="00000400000000000000" pitchFamily="2" charset="-78"/>
              </a:rPr>
              <a:t>یک دسته شامل کشورهای </a:t>
            </a:r>
            <a:r>
              <a:rPr lang="fa-IR" sz="2000" dirty="0" smtClean="0">
                <a:solidFill>
                  <a:schemeClr val="tx1"/>
                </a:solidFill>
                <a:cs typeface="B Mitra" panose="00000400000000000000" pitchFamily="2" charset="-78"/>
              </a:rPr>
              <a:t>آفریقایی </a:t>
            </a:r>
            <a:r>
              <a:rPr lang="fa-IR" sz="2000" dirty="0">
                <a:solidFill>
                  <a:schemeClr val="tx1"/>
                </a:solidFill>
                <a:cs typeface="B Mitra" panose="00000400000000000000" pitchFamily="2" charset="-78"/>
              </a:rPr>
              <a:t>خاورمیانه وجنوب آسیا که بخش کشاورزی روستایی نقش اصلی رادر دراقتصاد بومی ایفا می کند وطبقات اجتماعی عمده زمین داران </a:t>
            </a:r>
            <a:r>
              <a:rPr lang="fa-IR" sz="2000" dirty="0" smtClean="0">
                <a:solidFill>
                  <a:schemeClr val="tx1"/>
                </a:solidFill>
                <a:cs typeface="B Mitra" panose="00000400000000000000" pitchFamily="2" charset="-78"/>
              </a:rPr>
              <a:t>ودهقانان می باشند</a:t>
            </a:r>
            <a:endParaRPr lang="en-US" sz="2000" dirty="0">
              <a:solidFill>
                <a:schemeClr val="tx1"/>
              </a:solidFill>
              <a:cs typeface="B Mitra" panose="00000400000000000000" pitchFamily="2" charset="-78"/>
            </a:endParaRPr>
          </a:p>
          <a:p>
            <a:pPr algn="just" rtl="1"/>
            <a:r>
              <a:rPr lang="fa-IR" sz="2000" dirty="0">
                <a:solidFill>
                  <a:schemeClr val="tx1"/>
                </a:solidFill>
                <a:cs typeface="B Mitra" panose="00000400000000000000" pitchFamily="2" charset="-78"/>
              </a:rPr>
              <a:t>دسته دوم شامل کشورهایی است که بخشهای نوین اقتصادی(صنعت،خدمات کشاورزی مکانیزه)رشد بیشتری داشته اند.</a:t>
            </a:r>
            <a:endParaRPr lang="en-US" sz="2000" dirty="0">
              <a:solidFill>
                <a:schemeClr val="tx1"/>
              </a:solidFill>
              <a:cs typeface="B Mitra" panose="00000400000000000000" pitchFamily="2" charset="-78"/>
            </a:endParaRPr>
          </a:p>
          <a:p>
            <a:pPr algn="just" rtl="1"/>
            <a:r>
              <a:rPr lang="fa-IR" sz="2000" dirty="0">
                <a:solidFill>
                  <a:srgbClr val="002060"/>
                </a:solidFill>
                <a:cs typeface="2  Titr" panose="00000700000000000000" pitchFamily="2" charset="-78"/>
              </a:rPr>
              <a:t>طبقات عمده اجتماعی دراین کشورها </a:t>
            </a:r>
            <a:endParaRPr lang="en-US" sz="2000" dirty="0">
              <a:solidFill>
                <a:srgbClr val="002060"/>
              </a:solidFill>
              <a:cs typeface="2  Titr" panose="00000700000000000000" pitchFamily="2" charset="-78"/>
            </a:endParaRPr>
          </a:p>
          <a:p>
            <a:pPr algn="just" rtl="1"/>
            <a:r>
              <a:rPr lang="fa-IR" sz="2000" dirty="0">
                <a:solidFill>
                  <a:schemeClr val="tx1"/>
                </a:solidFill>
                <a:cs typeface="2  Titr" panose="00000700000000000000" pitchFamily="2" charset="-78"/>
              </a:rPr>
              <a:t> </a:t>
            </a:r>
            <a:r>
              <a:rPr lang="fa-IR" sz="2000" dirty="0" smtClean="0">
                <a:solidFill>
                  <a:srgbClr val="FF0000"/>
                </a:solidFill>
                <a:cs typeface="2  Titr" panose="00000700000000000000" pitchFamily="2" charset="-78"/>
              </a:rPr>
              <a:t>1- بورژوازی </a:t>
            </a:r>
            <a:r>
              <a:rPr lang="fa-IR" sz="2000" dirty="0" smtClean="0">
                <a:solidFill>
                  <a:srgbClr val="FF0000"/>
                </a:solidFill>
                <a:cs typeface="2  Titr" panose="00000700000000000000" pitchFamily="2" charset="-78"/>
              </a:rPr>
              <a:t>شهری 2 -</a:t>
            </a:r>
            <a:r>
              <a:rPr lang="fa-IR" sz="2000" dirty="0">
                <a:solidFill>
                  <a:srgbClr val="FF0000"/>
                </a:solidFill>
                <a:cs typeface="2  Titr" panose="00000700000000000000" pitchFamily="2" charset="-78"/>
              </a:rPr>
              <a:t>کارگران </a:t>
            </a:r>
            <a:r>
              <a:rPr lang="fa-IR" sz="2000" dirty="0" smtClean="0">
                <a:solidFill>
                  <a:srgbClr val="FF0000"/>
                </a:solidFill>
                <a:cs typeface="2  Titr" panose="00000700000000000000" pitchFamily="2" charset="-78"/>
              </a:rPr>
              <a:t>صنعتی 3- </a:t>
            </a:r>
            <a:r>
              <a:rPr lang="fa-IR" sz="2000" dirty="0" smtClean="0">
                <a:solidFill>
                  <a:srgbClr val="FF0000"/>
                </a:solidFill>
                <a:cs typeface="2  Titr" panose="00000700000000000000" pitchFamily="2" charset="-78"/>
              </a:rPr>
              <a:t>طبقه </a:t>
            </a:r>
            <a:r>
              <a:rPr lang="fa-IR" sz="2000" dirty="0">
                <a:solidFill>
                  <a:srgbClr val="FF0000"/>
                </a:solidFill>
                <a:cs typeface="2  Titr" panose="00000700000000000000" pitchFamily="2" charset="-78"/>
              </a:rPr>
              <a:t>متوسط شهری</a:t>
            </a:r>
            <a:endParaRPr lang="en-US" sz="2000" dirty="0">
              <a:solidFill>
                <a:srgbClr val="FF0000"/>
              </a:solidFill>
              <a:cs typeface="2  Titr" panose="00000700000000000000" pitchFamily="2" charset="-78"/>
            </a:endParaRPr>
          </a:p>
          <a:p>
            <a:pPr algn="just" rtl="1"/>
            <a:r>
              <a:rPr lang="fa-IR" sz="2000" dirty="0">
                <a:solidFill>
                  <a:srgbClr val="002060"/>
                </a:solidFill>
                <a:cs typeface="2  Titr" panose="00000700000000000000" pitchFamily="2" charset="-78"/>
              </a:rPr>
              <a:t>نتیجه گیری اینکه:</a:t>
            </a:r>
            <a:endParaRPr lang="en-US" sz="2000" dirty="0">
              <a:solidFill>
                <a:srgbClr val="002060"/>
              </a:solidFill>
              <a:cs typeface="2  Titr" panose="00000700000000000000" pitchFamily="2" charset="-78"/>
            </a:endParaRPr>
          </a:p>
          <a:p>
            <a:pPr algn="just" rtl="1"/>
            <a:r>
              <a:rPr lang="fa-IR" sz="2000" dirty="0">
                <a:solidFill>
                  <a:schemeClr val="tx1"/>
                </a:solidFill>
                <a:cs typeface="B Mitra" panose="00000400000000000000" pitchFamily="2" charset="-78"/>
              </a:rPr>
              <a:t>به طور کلی دولت وسیاست درجهان سوم ازیک سو تحت تاثیر پیشینه های </a:t>
            </a:r>
            <a:r>
              <a:rPr lang="fa-IR" sz="2000" dirty="0">
                <a:solidFill>
                  <a:srgbClr val="C00000"/>
                </a:solidFill>
                <a:cs typeface="B Mitra" panose="00000400000000000000" pitchFamily="2" charset="-78"/>
              </a:rPr>
              <a:t>تاریخی ومبانی اجتماعی </a:t>
            </a:r>
            <a:r>
              <a:rPr lang="fa-IR" sz="2000" dirty="0" smtClean="0">
                <a:solidFill>
                  <a:srgbClr val="C00000"/>
                </a:solidFill>
                <a:cs typeface="B Mitra" panose="00000400000000000000" pitchFamily="2" charset="-78"/>
              </a:rPr>
              <a:t>داخلی</a:t>
            </a:r>
          </a:p>
          <a:p>
            <a:pPr algn="just" rtl="1"/>
            <a:r>
              <a:rPr lang="fa-IR" sz="2000" dirty="0" smtClean="0">
                <a:solidFill>
                  <a:schemeClr val="tx1"/>
                </a:solidFill>
                <a:cs typeface="B Mitra" panose="00000400000000000000" pitchFamily="2" charset="-78"/>
              </a:rPr>
              <a:t>( </a:t>
            </a:r>
            <a:r>
              <a:rPr lang="fa-IR" sz="2000" dirty="0">
                <a:solidFill>
                  <a:schemeClr val="tx1"/>
                </a:solidFill>
                <a:cs typeface="B Mitra" panose="00000400000000000000" pitchFamily="2" charset="-78"/>
              </a:rPr>
              <a:t>قومیتها،مذهب وطبقات اجتماعی)است واز سوی دیگر از</a:t>
            </a:r>
            <a:r>
              <a:rPr lang="fa-IR" sz="2000" dirty="0">
                <a:solidFill>
                  <a:srgbClr val="C00000"/>
                </a:solidFill>
                <a:cs typeface="B Mitra" panose="00000400000000000000" pitchFamily="2" charset="-78"/>
              </a:rPr>
              <a:t>عوامل ومحیط خارجی بین المللی </a:t>
            </a:r>
            <a:r>
              <a:rPr lang="fa-IR" sz="2000" dirty="0">
                <a:solidFill>
                  <a:schemeClr val="tx1"/>
                </a:solidFill>
                <a:cs typeface="B Mitra" panose="00000400000000000000" pitchFamily="2" charset="-78"/>
              </a:rPr>
              <a:t>تاثیر می پذیرد.</a:t>
            </a:r>
            <a:endParaRPr lang="en-US" sz="2000" dirty="0">
              <a:solidFill>
                <a:schemeClr val="tx1"/>
              </a:solidFill>
              <a:cs typeface="B Mitra" panose="00000400000000000000" pitchFamily="2" charset="-78"/>
            </a:endParaRPr>
          </a:p>
          <a:p>
            <a:pPr algn="just" rtl="1"/>
            <a:r>
              <a:rPr lang="fa-IR" sz="2000" dirty="0">
                <a:solidFill>
                  <a:schemeClr val="tx1"/>
                </a:solidFill>
                <a:cs typeface="B Mitra" panose="00000400000000000000" pitchFamily="2" charset="-78"/>
              </a:rPr>
              <a:t>سیاست درکشورهای جهان سوم بیش از آنکه تحت تاثیر رقابت نیروهای اجتماعی باشد تحت تاثیر نخبگان سیاسی ونظامی است.</a:t>
            </a:r>
            <a:endParaRPr lang="en-US" sz="2000" dirty="0">
              <a:solidFill>
                <a:schemeClr val="tx1"/>
              </a:solidFill>
              <a:cs typeface="B Mitra" panose="00000400000000000000" pitchFamily="2" charset="-78"/>
            </a:endParaRPr>
          </a:p>
          <a:p>
            <a:pPr algn="just"/>
            <a:endParaRPr lang="en-US" sz="2000" dirty="0">
              <a:solidFill>
                <a:schemeClr val="tx1"/>
              </a:solidFill>
              <a:cs typeface="B Mitra" panose="00000400000000000000" pitchFamily="2" charset="-78"/>
            </a:endParaRPr>
          </a:p>
        </p:txBody>
      </p:sp>
    </p:spTree>
    <p:extLst>
      <p:ext uri="{BB962C8B-B14F-4D97-AF65-F5344CB8AC3E}">
        <p14:creationId xmlns:p14="http://schemas.microsoft.com/office/powerpoint/2010/main" val="24729332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2218" y="-110840"/>
            <a:ext cx="7766627" cy="748145"/>
          </a:xfrm>
        </p:spPr>
        <p:txBody>
          <a:bodyPr/>
          <a:lstStyle/>
          <a:p>
            <a:pPr marL="457200" indent="-457200" rtl="1">
              <a:buClr>
                <a:srgbClr val="FF0000"/>
              </a:buClr>
              <a:buFont typeface="Wingdings" panose="05000000000000000000" pitchFamily="2" charset="2"/>
              <a:buChar char="q"/>
            </a:pPr>
            <a:r>
              <a:rPr lang="fa-IR" sz="3200" dirty="0">
                <a:solidFill>
                  <a:srgbClr val="002060"/>
                </a:solidFill>
                <a:cs typeface="2  Titr" panose="00000700000000000000" pitchFamily="2" charset="-78"/>
              </a:rPr>
              <a:t>نظامها ونهاد های سیاسی درجهان </a:t>
            </a:r>
            <a:r>
              <a:rPr lang="fa-IR" sz="3200" dirty="0" smtClean="0">
                <a:solidFill>
                  <a:srgbClr val="002060"/>
                </a:solidFill>
                <a:cs typeface="2  Titr" panose="00000700000000000000" pitchFamily="2" charset="-78"/>
              </a:rPr>
              <a:t>سوم</a:t>
            </a:r>
            <a:endParaRPr lang="en-US" sz="3200" dirty="0">
              <a:solidFill>
                <a:srgbClr val="002060"/>
              </a:solidFill>
              <a:cs typeface="2  Titr" panose="00000700000000000000" pitchFamily="2" charset="-78"/>
            </a:endParaRPr>
          </a:p>
        </p:txBody>
      </p:sp>
      <p:sp>
        <p:nvSpPr>
          <p:cNvPr id="3" name="Subtitle 2"/>
          <p:cNvSpPr>
            <a:spLocks noGrp="1"/>
          </p:cNvSpPr>
          <p:nvPr>
            <p:ph type="subTitle" idx="1"/>
          </p:nvPr>
        </p:nvSpPr>
        <p:spPr>
          <a:xfrm>
            <a:off x="831273" y="757529"/>
            <a:ext cx="8589818" cy="2261381"/>
          </a:xfrm>
        </p:spPr>
        <p:txBody>
          <a:bodyPr>
            <a:normAutofit/>
          </a:bodyPr>
          <a:lstStyle/>
          <a:p>
            <a:pPr algn="justLow" rtl="1"/>
            <a:r>
              <a:rPr lang="fa-IR" sz="2400" dirty="0">
                <a:solidFill>
                  <a:schemeClr val="tx1"/>
                </a:solidFill>
                <a:cs typeface="B Mitra" panose="00000400000000000000" pitchFamily="2" charset="-78"/>
              </a:rPr>
              <a:t>به طور کلی انواع گوناگونی ازنظامهای سیاسی درمیان کشورهای جهان سوم به چشم می خورد درمیان کشورهای جهان سوم طیف وسیعی از رژیم های سیاسی به این ترتیب مشاهده می شود</a:t>
            </a:r>
            <a:r>
              <a:rPr lang="fa-IR" sz="2400" dirty="0" smtClean="0">
                <a:solidFill>
                  <a:schemeClr val="tx1"/>
                </a:solidFill>
                <a:cs typeface="B Mitra" panose="00000400000000000000" pitchFamily="2" charset="-78"/>
              </a:rPr>
              <a:t>:</a:t>
            </a:r>
          </a:p>
          <a:p>
            <a:pPr algn="justLow" rtl="1"/>
            <a:endParaRPr lang="en-US" sz="1100" dirty="0">
              <a:solidFill>
                <a:schemeClr val="tx1"/>
              </a:solidFill>
              <a:cs typeface="B Mitra" panose="00000400000000000000" pitchFamily="2" charset="-78"/>
            </a:endParaRPr>
          </a:p>
          <a:p>
            <a:pPr algn="justLow" rtl="1"/>
            <a:r>
              <a:rPr lang="fa-IR" sz="2000" dirty="0">
                <a:solidFill>
                  <a:srgbClr val="00B0F0"/>
                </a:solidFill>
                <a:cs typeface="2  Titr" panose="00000700000000000000" pitchFamily="2" charset="-78"/>
              </a:rPr>
              <a:t>ازسلطنت های موروثی تا جمهوری های پارلمانی ازحکومتهای مشروطه تا جمهوری های ریاستی وحتی مادام العمر</a:t>
            </a:r>
            <a:r>
              <a:rPr lang="fa-IR" sz="2000" dirty="0" smtClean="0">
                <a:solidFill>
                  <a:srgbClr val="00B0F0"/>
                </a:solidFill>
                <a:cs typeface="2  Titr" panose="00000700000000000000" pitchFamily="2" charset="-78"/>
              </a:rPr>
              <a:t>...ازدموکراسی </a:t>
            </a:r>
            <a:r>
              <a:rPr lang="fa-IR" sz="2000" dirty="0">
                <a:solidFill>
                  <a:srgbClr val="00B0F0"/>
                </a:solidFill>
                <a:cs typeface="2  Titr" panose="00000700000000000000" pitchFamily="2" charset="-78"/>
              </a:rPr>
              <a:t>فدرالیستی تا حکومتهای نظامی </a:t>
            </a:r>
            <a:r>
              <a:rPr lang="fa-IR" sz="2000" dirty="0" smtClean="0">
                <a:solidFill>
                  <a:srgbClr val="00B0F0"/>
                </a:solidFill>
                <a:cs typeface="2  Titr" panose="00000700000000000000" pitchFamily="2" charset="-78"/>
              </a:rPr>
              <a:t>متمرکز.</a:t>
            </a:r>
            <a:endParaRPr lang="en-US" sz="2000" dirty="0" smtClean="0">
              <a:solidFill>
                <a:srgbClr val="00B0F0"/>
              </a:solidFill>
              <a:cs typeface="2  Titr" panose="00000700000000000000" pitchFamily="2" charset="-78"/>
            </a:endParaRPr>
          </a:p>
          <a:p>
            <a:pPr algn="just"/>
            <a:endParaRPr lang="en-US" dirty="0">
              <a:solidFill>
                <a:schemeClr val="tx1"/>
              </a:solidFill>
              <a:cs typeface="B Mitra" panose="00000400000000000000" pitchFamily="2" charset="-78"/>
            </a:endParaRPr>
          </a:p>
        </p:txBody>
      </p:sp>
      <p:sp>
        <p:nvSpPr>
          <p:cNvPr id="8" name="Subtitle 2"/>
          <p:cNvSpPr txBox="1">
            <a:spLocks/>
          </p:cNvSpPr>
          <p:nvPr/>
        </p:nvSpPr>
        <p:spPr>
          <a:xfrm>
            <a:off x="3015673" y="1849729"/>
            <a:ext cx="8589818" cy="2261381"/>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Low" rtl="1"/>
            <a:endParaRPr lang="en-US" dirty="0">
              <a:solidFill>
                <a:schemeClr val="tx1"/>
              </a:solidFill>
              <a:cs typeface="B Mitra" panose="00000400000000000000" pitchFamily="2" charset="-78"/>
            </a:endParaRPr>
          </a:p>
        </p:txBody>
      </p:sp>
      <p:sp>
        <p:nvSpPr>
          <p:cNvPr id="9" name="Rectangle 8"/>
          <p:cNvSpPr/>
          <p:nvPr/>
        </p:nvSpPr>
        <p:spPr>
          <a:xfrm>
            <a:off x="3225800" y="2692738"/>
            <a:ext cx="6096000" cy="2031325"/>
          </a:xfrm>
          <a:prstGeom prst="rect">
            <a:avLst/>
          </a:prstGeom>
        </p:spPr>
        <p:txBody>
          <a:bodyPr>
            <a:spAutoFit/>
          </a:bodyPr>
          <a:lstStyle/>
          <a:p>
            <a:pPr algn="r"/>
            <a:r>
              <a:rPr lang="fa-IR" dirty="0"/>
              <a:t>دیوید آپتر براساس شاخص های نظیر:</a:t>
            </a:r>
          </a:p>
          <a:p>
            <a:pPr algn="r"/>
            <a:r>
              <a:rPr lang="fa-IR" dirty="0"/>
              <a:t>میزان بکارگیری اجبار(زور) یا اجماع (توافق)</a:t>
            </a:r>
          </a:p>
          <a:p>
            <a:pPr algn="r"/>
            <a:r>
              <a:rPr lang="fa-IR" dirty="0"/>
              <a:t>میران تمرکز</a:t>
            </a:r>
          </a:p>
          <a:p>
            <a:pPr algn="r"/>
            <a:r>
              <a:rPr lang="fa-IR" dirty="0"/>
              <a:t>میران اعمال قدرت دولت برجامعه</a:t>
            </a:r>
          </a:p>
          <a:p>
            <a:pPr algn="r"/>
            <a:r>
              <a:rPr lang="fa-IR" dirty="0"/>
              <a:t>حوزه قدرت دولت</a:t>
            </a:r>
          </a:p>
          <a:p>
            <a:pPr algn="r"/>
            <a:r>
              <a:rPr lang="fa-IR" dirty="0"/>
              <a:t>نظامهای سیاسی موجوددر جهان را به 4 نوع  اصلی تقسیم می کند:</a:t>
            </a:r>
          </a:p>
        </p:txBody>
      </p:sp>
      <p:grpSp>
        <p:nvGrpSpPr>
          <p:cNvPr id="10" name="Group 9"/>
          <p:cNvGrpSpPr/>
          <p:nvPr/>
        </p:nvGrpSpPr>
        <p:grpSpPr>
          <a:xfrm>
            <a:off x="7721600" y="4866808"/>
            <a:ext cx="1737192" cy="1699092"/>
            <a:chOff x="3625724" y="765"/>
            <a:chExt cx="1239184" cy="1239184"/>
          </a:xfrm>
        </p:grpSpPr>
        <p:sp>
          <p:nvSpPr>
            <p:cNvPr id="11" name="Oval 10"/>
            <p:cNvSpPr/>
            <p:nvPr/>
          </p:nvSpPr>
          <p:spPr>
            <a:xfrm>
              <a:off x="3625724" y="765"/>
              <a:ext cx="1239184" cy="1239184"/>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Oval 4"/>
            <p:cNvSpPr/>
            <p:nvPr/>
          </p:nvSpPr>
          <p:spPr>
            <a:xfrm>
              <a:off x="3807198" y="182239"/>
              <a:ext cx="876236" cy="8762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fa-IR" sz="2000" kern="1200" dirty="0" smtClean="0">
                  <a:cs typeface="2  Titr" panose="00000700000000000000" pitchFamily="2" charset="-78"/>
                </a:rPr>
                <a:t>نظام های قبیله ای </a:t>
              </a:r>
              <a:endParaRPr lang="en-US" sz="2000" kern="1200" dirty="0">
                <a:cs typeface="2  Titr" panose="00000700000000000000" pitchFamily="2" charset="-78"/>
              </a:endParaRPr>
            </a:p>
          </p:txBody>
        </p:sp>
      </p:grpSp>
      <p:grpSp>
        <p:nvGrpSpPr>
          <p:cNvPr id="13" name="Group 12"/>
          <p:cNvGrpSpPr/>
          <p:nvPr/>
        </p:nvGrpSpPr>
        <p:grpSpPr>
          <a:xfrm>
            <a:off x="5422900" y="4866808"/>
            <a:ext cx="1758046" cy="1699092"/>
            <a:chOff x="1841741" y="3015571"/>
            <a:chExt cx="1326246" cy="1326246"/>
          </a:xfrm>
        </p:grpSpPr>
        <p:sp>
          <p:nvSpPr>
            <p:cNvPr id="14" name="Oval 13"/>
            <p:cNvSpPr/>
            <p:nvPr/>
          </p:nvSpPr>
          <p:spPr>
            <a:xfrm>
              <a:off x="1841741" y="3015571"/>
              <a:ext cx="1326246" cy="1326246"/>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5" name="Oval 4"/>
            <p:cNvSpPr/>
            <p:nvPr/>
          </p:nvSpPr>
          <p:spPr>
            <a:xfrm>
              <a:off x="2035965" y="3209795"/>
              <a:ext cx="937798" cy="93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fa-IR" sz="2000" kern="1200" dirty="0" smtClean="0">
                  <a:cs typeface="2  Titr" panose="00000700000000000000" pitchFamily="2" charset="-78"/>
                </a:rPr>
                <a:t>نظام های مبتنی بر بسیج</a:t>
              </a:r>
              <a:endParaRPr lang="en-US" sz="2000" kern="1200" dirty="0">
                <a:cs typeface="2  Titr" panose="00000700000000000000" pitchFamily="2" charset="-78"/>
              </a:endParaRPr>
            </a:p>
          </p:txBody>
        </p:sp>
      </p:grpSp>
      <p:grpSp>
        <p:nvGrpSpPr>
          <p:cNvPr id="16" name="Group 15"/>
          <p:cNvGrpSpPr/>
          <p:nvPr/>
        </p:nvGrpSpPr>
        <p:grpSpPr>
          <a:xfrm>
            <a:off x="3200400" y="4866808"/>
            <a:ext cx="1682782" cy="1699092"/>
            <a:chOff x="3625724" y="3758899"/>
            <a:chExt cx="1239184" cy="1239184"/>
          </a:xfrm>
        </p:grpSpPr>
        <p:sp>
          <p:nvSpPr>
            <p:cNvPr id="17" name="Oval 16"/>
            <p:cNvSpPr/>
            <p:nvPr/>
          </p:nvSpPr>
          <p:spPr>
            <a:xfrm>
              <a:off x="3625724" y="3758899"/>
              <a:ext cx="1239184" cy="1239184"/>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8" name="Oval 4"/>
            <p:cNvSpPr/>
            <p:nvPr/>
          </p:nvSpPr>
          <p:spPr>
            <a:xfrm>
              <a:off x="3807198" y="3940373"/>
              <a:ext cx="876236" cy="8762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fa-IR" sz="2000" kern="1200" dirty="0" smtClean="0">
                  <a:cs typeface="2  Titr" panose="00000700000000000000" pitchFamily="2" charset="-78"/>
                </a:rPr>
                <a:t>نظام های آشتی ملی</a:t>
              </a:r>
              <a:endParaRPr lang="en-US" sz="2000" kern="1200" dirty="0">
                <a:cs typeface="2  Titr" panose="00000700000000000000" pitchFamily="2" charset="-78"/>
              </a:endParaRPr>
            </a:p>
          </p:txBody>
        </p:sp>
      </p:grpSp>
      <p:grpSp>
        <p:nvGrpSpPr>
          <p:cNvPr id="19" name="Group 18"/>
          <p:cNvGrpSpPr/>
          <p:nvPr/>
        </p:nvGrpSpPr>
        <p:grpSpPr>
          <a:xfrm>
            <a:off x="927100" y="4866808"/>
            <a:ext cx="1699092" cy="1699092"/>
            <a:chOff x="5504791" y="1879832"/>
            <a:chExt cx="1239184" cy="1239184"/>
          </a:xfrm>
        </p:grpSpPr>
        <p:sp>
          <p:nvSpPr>
            <p:cNvPr id="20" name="Oval 19"/>
            <p:cNvSpPr/>
            <p:nvPr/>
          </p:nvSpPr>
          <p:spPr>
            <a:xfrm>
              <a:off x="5504791" y="1879832"/>
              <a:ext cx="1239184" cy="1239184"/>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1" name="Oval 4"/>
            <p:cNvSpPr/>
            <p:nvPr/>
          </p:nvSpPr>
          <p:spPr>
            <a:xfrm>
              <a:off x="5686265" y="2061306"/>
              <a:ext cx="876236" cy="8762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fa-IR" sz="2000" kern="1200" dirty="0" smtClean="0">
                  <a:cs typeface="2  Titr" panose="00000700000000000000" pitchFamily="2" charset="-78"/>
                </a:rPr>
                <a:t>نظام های اقتدارگرای دموکراتیک</a:t>
              </a:r>
              <a:endParaRPr lang="en-US" sz="2000" kern="1200" dirty="0">
                <a:cs typeface="2  Titr" panose="00000700000000000000" pitchFamily="2" charset="-78"/>
              </a:endParaRPr>
            </a:p>
          </p:txBody>
        </p:sp>
      </p:grpSp>
      <p:sp>
        <p:nvSpPr>
          <p:cNvPr id="22" name="Flowchart: Connector 21"/>
          <p:cNvSpPr/>
          <p:nvPr/>
        </p:nvSpPr>
        <p:spPr>
          <a:xfrm>
            <a:off x="9316457" y="3398108"/>
            <a:ext cx="162308" cy="14643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p:cNvSpPr/>
          <p:nvPr/>
        </p:nvSpPr>
        <p:spPr>
          <a:xfrm>
            <a:off x="9316457" y="3671329"/>
            <a:ext cx="162308" cy="14643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p:cNvSpPr/>
          <p:nvPr/>
        </p:nvSpPr>
        <p:spPr>
          <a:xfrm>
            <a:off x="9321198" y="3964675"/>
            <a:ext cx="162308" cy="14643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a:off x="9316457" y="3126259"/>
            <a:ext cx="162308" cy="14643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4486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63600" y="897307"/>
            <a:ext cx="5524500" cy="101566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r" rtl="1"/>
            <a:endParaRPr lang="fa-IR" sz="2000" dirty="0" smtClean="0">
              <a:cs typeface="B Jadid" panose="00000700000000000000" pitchFamily="2" charset="-78"/>
            </a:endParaRPr>
          </a:p>
          <a:p>
            <a:pPr algn="r" rtl="1"/>
            <a:r>
              <a:rPr lang="fa-IR" dirty="0" smtClean="0">
                <a:cs typeface="2  Titr" panose="00000700000000000000" pitchFamily="2" charset="-78"/>
              </a:rPr>
              <a:t>مبتنی </a:t>
            </a:r>
            <a:r>
              <a:rPr lang="fa-IR" dirty="0">
                <a:cs typeface="2  Titr" panose="00000700000000000000" pitchFamily="2" charset="-78"/>
              </a:rPr>
              <a:t>بر سلسله مراتب قبیله </a:t>
            </a:r>
            <a:r>
              <a:rPr lang="fa-IR" dirty="0" smtClean="0">
                <a:cs typeface="2  Titr" panose="00000700000000000000" pitchFamily="2" charset="-78"/>
              </a:rPr>
              <a:t>ای</a:t>
            </a:r>
          </a:p>
          <a:p>
            <a:pPr algn="r" rtl="1"/>
            <a:r>
              <a:rPr lang="fa-IR" sz="2000" dirty="0" smtClean="0">
                <a:cs typeface="B Jadid" panose="00000700000000000000" pitchFamily="2" charset="-78"/>
              </a:rPr>
              <a:t> </a:t>
            </a:r>
            <a:endParaRPr lang="en-US" sz="2000" dirty="0">
              <a:cs typeface="B Jadid" panose="00000700000000000000" pitchFamily="2" charset="-78"/>
            </a:endParaRPr>
          </a:p>
        </p:txBody>
      </p:sp>
      <p:sp>
        <p:nvSpPr>
          <p:cNvPr id="2" name="Left Arrow 1"/>
          <p:cNvSpPr/>
          <p:nvPr/>
        </p:nvSpPr>
        <p:spPr>
          <a:xfrm>
            <a:off x="6821302" y="746780"/>
            <a:ext cx="3585872" cy="1316719"/>
          </a:xfrm>
          <a:prstGeom prst="lef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a-IR" dirty="0" smtClean="0">
                <a:solidFill>
                  <a:srgbClr val="002060"/>
                </a:solidFill>
                <a:cs typeface="2  Titr" panose="00000700000000000000" pitchFamily="2" charset="-78"/>
              </a:rPr>
              <a:t>نظام </a:t>
            </a:r>
            <a:r>
              <a:rPr lang="fa-IR" dirty="0">
                <a:solidFill>
                  <a:srgbClr val="002060"/>
                </a:solidFill>
                <a:cs typeface="2  Titr" panose="00000700000000000000" pitchFamily="2" charset="-78"/>
              </a:rPr>
              <a:t>های سیاسی قبیله ای</a:t>
            </a:r>
            <a:endParaRPr lang="en-US" dirty="0">
              <a:solidFill>
                <a:srgbClr val="002060"/>
              </a:solidFill>
              <a:cs typeface="2  Titr" panose="00000700000000000000" pitchFamily="2" charset="-78"/>
            </a:endParaRPr>
          </a:p>
        </p:txBody>
      </p:sp>
      <p:sp>
        <p:nvSpPr>
          <p:cNvPr id="21" name="Left Arrow 20"/>
          <p:cNvSpPr/>
          <p:nvPr/>
        </p:nvSpPr>
        <p:spPr>
          <a:xfrm>
            <a:off x="6821302" y="2176786"/>
            <a:ext cx="3585872" cy="1316719"/>
          </a:xfrm>
          <a:prstGeom prst="lef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a-IR" dirty="0" smtClean="0">
                <a:solidFill>
                  <a:srgbClr val="002060"/>
                </a:solidFill>
                <a:cs typeface="2  Titr" panose="00000700000000000000" pitchFamily="2" charset="-78"/>
              </a:rPr>
              <a:t>نظام </a:t>
            </a:r>
            <a:r>
              <a:rPr lang="fa-IR" dirty="0">
                <a:solidFill>
                  <a:srgbClr val="002060"/>
                </a:solidFill>
                <a:cs typeface="2  Titr" panose="00000700000000000000" pitchFamily="2" charset="-78"/>
              </a:rPr>
              <a:t>های اقتدارگرای بوروکراتیک</a:t>
            </a:r>
            <a:endParaRPr lang="en-US" dirty="0">
              <a:solidFill>
                <a:srgbClr val="002060"/>
              </a:solidFill>
              <a:cs typeface="2  Titr" panose="00000700000000000000" pitchFamily="2" charset="-78"/>
            </a:endParaRPr>
          </a:p>
        </p:txBody>
      </p:sp>
      <p:sp>
        <p:nvSpPr>
          <p:cNvPr id="23" name="Left Arrow 22"/>
          <p:cNvSpPr/>
          <p:nvPr/>
        </p:nvSpPr>
        <p:spPr>
          <a:xfrm>
            <a:off x="6846702" y="3613859"/>
            <a:ext cx="3560472" cy="1316719"/>
          </a:xfrm>
          <a:prstGeom prst="lef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a-IR" dirty="0" smtClean="0">
                <a:solidFill>
                  <a:srgbClr val="002060"/>
                </a:solidFill>
                <a:cs typeface="2  Titr" panose="00000700000000000000" pitchFamily="2" charset="-78"/>
              </a:rPr>
              <a:t>نظام </a:t>
            </a:r>
            <a:r>
              <a:rPr lang="fa-IR" dirty="0">
                <a:solidFill>
                  <a:srgbClr val="002060"/>
                </a:solidFill>
                <a:cs typeface="2  Titr" panose="00000700000000000000" pitchFamily="2" charset="-78"/>
              </a:rPr>
              <a:t>های سیاسی آشتی ملی </a:t>
            </a:r>
            <a:endParaRPr lang="en-US" dirty="0">
              <a:solidFill>
                <a:srgbClr val="002060"/>
              </a:solidFill>
              <a:cs typeface="2  Titr" panose="00000700000000000000" pitchFamily="2" charset="-78"/>
            </a:endParaRPr>
          </a:p>
        </p:txBody>
      </p:sp>
      <p:sp>
        <p:nvSpPr>
          <p:cNvPr id="25" name="Left Arrow 24"/>
          <p:cNvSpPr/>
          <p:nvPr/>
        </p:nvSpPr>
        <p:spPr>
          <a:xfrm>
            <a:off x="6872102" y="5149306"/>
            <a:ext cx="3535072" cy="1316719"/>
          </a:xfrm>
          <a:prstGeom prst="lef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a-IR" dirty="0" smtClean="0">
                <a:solidFill>
                  <a:srgbClr val="002060"/>
                </a:solidFill>
                <a:cs typeface="2  Titr" panose="00000700000000000000" pitchFamily="2" charset="-78"/>
              </a:rPr>
              <a:t>نظام </a:t>
            </a:r>
            <a:r>
              <a:rPr lang="fa-IR" dirty="0">
                <a:solidFill>
                  <a:srgbClr val="002060"/>
                </a:solidFill>
                <a:cs typeface="2  Titr" panose="00000700000000000000" pitchFamily="2" charset="-78"/>
              </a:rPr>
              <a:t>های سیاسی مبتنی بر بسیج</a:t>
            </a:r>
            <a:endParaRPr lang="en-US" dirty="0">
              <a:solidFill>
                <a:srgbClr val="002060"/>
              </a:solidFill>
              <a:cs typeface="2  Titr" panose="00000700000000000000" pitchFamily="2" charset="-78"/>
            </a:endParaRPr>
          </a:p>
        </p:txBody>
      </p:sp>
      <p:sp>
        <p:nvSpPr>
          <p:cNvPr id="27" name="TextBox 26"/>
          <p:cNvSpPr txBox="1"/>
          <p:nvPr/>
        </p:nvSpPr>
        <p:spPr>
          <a:xfrm>
            <a:off x="863600" y="2243507"/>
            <a:ext cx="5526674"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r" rtl="1"/>
            <a:r>
              <a:rPr lang="fa-IR" dirty="0" smtClean="0">
                <a:cs typeface="2  Titr" panose="00000700000000000000" pitchFamily="2" charset="-78"/>
              </a:rPr>
              <a:t>زراعی:کنترل </a:t>
            </a:r>
            <a:r>
              <a:rPr lang="fa-IR" dirty="0">
                <a:cs typeface="2  Titr" panose="00000700000000000000" pitchFamily="2" charset="-78"/>
              </a:rPr>
              <a:t>نا چیز دولت مرکزی بر گروه های اجتماعی</a:t>
            </a:r>
          </a:p>
          <a:p>
            <a:pPr algn="r" rtl="1"/>
            <a:r>
              <a:rPr lang="fa-IR" dirty="0">
                <a:cs typeface="2  Titr" panose="00000700000000000000" pitchFamily="2" charset="-78"/>
              </a:rPr>
              <a:t> </a:t>
            </a:r>
            <a:r>
              <a:rPr lang="fa-IR" dirty="0" smtClean="0">
                <a:cs typeface="2  Titr" panose="00000700000000000000" pitchFamily="2" charset="-78"/>
              </a:rPr>
              <a:t>صنعتی</a:t>
            </a:r>
            <a:r>
              <a:rPr lang="fa-IR" dirty="0">
                <a:cs typeface="2  Titr" panose="00000700000000000000" pitchFamily="2" charset="-78"/>
              </a:rPr>
              <a:t>: کنترل بیشتر بر گروه های اجتماعی در مناطق مختلف </a:t>
            </a:r>
            <a:r>
              <a:rPr lang="fa-IR" dirty="0" smtClean="0">
                <a:cs typeface="2  Titr" panose="00000700000000000000" pitchFamily="2" charset="-78"/>
              </a:rPr>
              <a:t>کشور</a:t>
            </a:r>
            <a:endParaRPr lang="fa-IR" sz="2000" dirty="0">
              <a:cs typeface="B Jadid" panose="00000700000000000000" pitchFamily="2" charset="-78"/>
            </a:endParaRPr>
          </a:p>
          <a:p>
            <a:pPr algn="r" rtl="1"/>
            <a:endParaRPr lang="fa-IR" dirty="0">
              <a:cs typeface="2  Titr" panose="00000700000000000000" pitchFamily="2" charset="-78"/>
            </a:endParaRPr>
          </a:p>
        </p:txBody>
      </p:sp>
      <p:sp>
        <p:nvSpPr>
          <p:cNvPr id="31" name="TextBox 30"/>
          <p:cNvSpPr txBox="1"/>
          <p:nvPr/>
        </p:nvSpPr>
        <p:spPr>
          <a:xfrm>
            <a:off x="838200" y="3640988"/>
            <a:ext cx="560146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r"/>
            <a:r>
              <a:rPr lang="fa-IR" dirty="0">
                <a:cs typeface="2  Titr" panose="00000700000000000000" pitchFamily="2" charset="-78"/>
              </a:rPr>
              <a:t>الیگارشی رقابتی: هند در زمان حاکمیت بریتانیا,حکومت های آمریکای لاتین در قرن 19 </a:t>
            </a:r>
            <a:r>
              <a:rPr lang="fa-IR" dirty="0" smtClean="0">
                <a:cs typeface="2  Titr" panose="00000700000000000000" pitchFamily="2" charset="-78"/>
              </a:rPr>
              <a:t>و 20</a:t>
            </a:r>
          </a:p>
          <a:p>
            <a:pPr algn="r"/>
            <a:r>
              <a:rPr lang="fa-IR" dirty="0">
                <a:cs typeface="2  Titr" panose="00000700000000000000" pitchFamily="2" charset="-78"/>
              </a:rPr>
              <a:t>نظام دموکراسی کثرت گرا</a:t>
            </a:r>
            <a:r>
              <a:rPr lang="fa-IR" dirty="0" smtClean="0">
                <a:cs typeface="2  Titr" panose="00000700000000000000" pitchFamily="2" charset="-78"/>
              </a:rPr>
              <a:t>: دولت </a:t>
            </a:r>
            <a:r>
              <a:rPr lang="fa-IR" dirty="0">
                <a:cs typeface="2  Titr" panose="00000700000000000000" pitchFamily="2" charset="-78"/>
              </a:rPr>
              <a:t>های رفاه- شیلی و اروگوئه در دهه </a:t>
            </a:r>
            <a:r>
              <a:rPr lang="fa-IR" dirty="0" smtClean="0">
                <a:cs typeface="2  Titr" panose="00000700000000000000" pitchFamily="2" charset="-78"/>
              </a:rPr>
              <a:t>1970و هندو پاکستان</a:t>
            </a:r>
            <a:endParaRPr lang="fa-IR" dirty="0">
              <a:cs typeface="2  Titr" panose="00000700000000000000" pitchFamily="2" charset="-78"/>
            </a:endParaRPr>
          </a:p>
        </p:txBody>
      </p:sp>
      <p:sp>
        <p:nvSpPr>
          <p:cNvPr id="33" name="TextBox 32"/>
          <p:cNvSpPr txBox="1"/>
          <p:nvPr/>
        </p:nvSpPr>
        <p:spPr>
          <a:xfrm>
            <a:off x="863600" y="5346000"/>
            <a:ext cx="5601466"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r"/>
            <a:r>
              <a:rPr lang="fa-IR" dirty="0">
                <a:cs typeface="2  Titr" panose="00000700000000000000" pitchFamily="2" charset="-78"/>
              </a:rPr>
              <a:t>توده ای: نقش وسیع دولت در این نظام ها</a:t>
            </a:r>
          </a:p>
          <a:p>
            <a:pPr algn="r"/>
            <a:r>
              <a:rPr lang="fa-IR" dirty="0">
                <a:cs typeface="2  Titr" panose="00000700000000000000" pitchFamily="2" charset="-78"/>
              </a:rPr>
              <a:t>نخبه گرا: حکومت دکتر مصدق در ایران- شیلی در دوران آلنده</a:t>
            </a:r>
          </a:p>
          <a:p>
            <a:endParaRPr lang="en-US" dirty="0">
              <a:cs typeface="B Kourosh" panose="00000400000000000000" pitchFamily="2" charset="-78"/>
            </a:endParaRPr>
          </a:p>
        </p:txBody>
      </p:sp>
    </p:spTree>
    <p:extLst>
      <p:ext uri="{BB962C8B-B14F-4D97-AF65-F5344CB8AC3E}">
        <p14:creationId xmlns:p14="http://schemas.microsoft.com/office/powerpoint/2010/main" val="21166312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54546"/>
            <a:ext cx="7766936" cy="509146"/>
          </a:xfrm>
        </p:spPr>
        <p:txBody>
          <a:bodyPr/>
          <a:lstStyle/>
          <a:p>
            <a:pPr rtl="1"/>
            <a:r>
              <a:rPr lang="fa-IR" sz="3200" dirty="0">
                <a:solidFill>
                  <a:srgbClr val="000066"/>
                </a:solidFill>
                <a:cs typeface="2  Titr" panose="00000700000000000000" pitchFamily="2" charset="-78"/>
              </a:rPr>
              <a:t>جنبش ها ورژیم های انقلابی وانواع آنها</a:t>
            </a:r>
            <a:endParaRPr lang="en-US" sz="3200" dirty="0">
              <a:solidFill>
                <a:srgbClr val="000066"/>
              </a:solidFill>
              <a:cs typeface="2  Titr" panose="00000700000000000000" pitchFamily="2" charset="-78"/>
            </a:endParaRPr>
          </a:p>
        </p:txBody>
      </p:sp>
      <p:sp>
        <p:nvSpPr>
          <p:cNvPr id="3" name="Subtitle 2"/>
          <p:cNvSpPr>
            <a:spLocks noGrp="1"/>
          </p:cNvSpPr>
          <p:nvPr>
            <p:ph type="subTitle" idx="1"/>
          </p:nvPr>
        </p:nvSpPr>
        <p:spPr>
          <a:xfrm>
            <a:off x="734291" y="895512"/>
            <a:ext cx="8645236" cy="1821930"/>
          </a:xfrm>
        </p:spPr>
        <p:txBody>
          <a:bodyPr>
            <a:normAutofit fontScale="92500" lnSpcReduction="20000"/>
          </a:bodyPr>
          <a:lstStyle/>
          <a:p>
            <a:pPr algn="just" rtl="1"/>
            <a:r>
              <a:rPr lang="fa-IR" dirty="0">
                <a:solidFill>
                  <a:schemeClr val="tx1"/>
                </a:solidFill>
                <a:cs typeface="2  Titr" panose="00000700000000000000" pitchFamily="2" charset="-78"/>
              </a:rPr>
              <a:t>تفاوت بین جنبش های انقلابی وجنبش های </a:t>
            </a:r>
            <a:r>
              <a:rPr lang="fa-IR" dirty="0" smtClean="0">
                <a:solidFill>
                  <a:schemeClr val="tx1"/>
                </a:solidFill>
                <a:cs typeface="2  Titr" panose="00000700000000000000" pitchFamily="2" charset="-78"/>
              </a:rPr>
              <a:t>آزادیبخش</a:t>
            </a:r>
            <a:endParaRPr lang="en-US" dirty="0">
              <a:solidFill>
                <a:schemeClr val="tx1"/>
              </a:solidFill>
              <a:cs typeface="2  Titr" panose="00000700000000000000" pitchFamily="2" charset="-78"/>
            </a:endParaRPr>
          </a:p>
          <a:p>
            <a:pPr algn="justLow" rtl="1"/>
            <a:r>
              <a:rPr lang="fa-IR" sz="2400" dirty="0">
                <a:solidFill>
                  <a:schemeClr val="tx1"/>
                </a:solidFill>
                <a:cs typeface="B Mitra" panose="00000400000000000000" pitchFamily="2" charset="-78"/>
              </a:rPr>
              <a:t>جنبش آزادیبخش هدف اش مبارزه برای بیرون راندن استعمارگران یا اشغالگران وکسب استقلال سیاسی وایجاد یک نظام سیاسی بومی است اما جنبش انقلابی یک جنبش است دردرون یک نظام بومی مستقر به منظور ایجاد دگرگونی های اساسی درساختارهای سیاسی اجتماعی وفرهنگی </a:t>
            </a:r>
            <a:r>
              <a:rPr lang="fa-IR" sz="2400" dirty="0" smtClean="0">
                <a:solidFill>
                  <a:schemeClr val="tx1"/>
                </a:solidFill>
                <a:cs typeface="B Mitra" panose="00000400000000000000" pitchFamily="2" charset="-78"/>
              </a:rPr>
              <a:t>مستقر. </a:t>
            </a:r>
            <a:r>
              <a:rPr lang="fa-IR" sz="2400" dirty="0">
                <a:solidFill>
                  <a:schemeClr val="tx1"/>
                </a:solidFill>
                <a:cs typeface="B Mitra" panose="00000400000000000000" pitchFamily="2" charset="-78"/>
              </a:rPr>
              <a:t>برخی از جنبش های آزادیبخش حتی بعد از استقلال وایجاد حکومت جدید گرایش های انقلابی ورادیکال ازخود نشان دادند واقدامات جدیدی برای ایجاد دگرگونی های ساختاری دست زدند</a:t>
            </a:r>
            <a:r>
              <a:rPr lang="fa-IR" sz="2400" dirty="0" smtClean="0">
                <a:solidFill>
                  <a:schemeClr val="tx1"/>
                </a:solidFill>
                <a:cs typeface="B Mitra" panose="00000400000000000000" pitchFamily="2" charset="-78"/>
              </a:rPr>
              <a:t>.</a:t>
            </a:r>
          </a:p>
          <a:p>
            <a:pPr algn="just" rtl="1"/>
            <a:endParaRPr lang="en-US" dirty="0">
              <a:solidFill>
                <a:schemeClr val="tx1"/>
              </a:solidFill>
              <a:cs typeface="B Mitra" panose="00000400000000000000" pitchFamily="2" charset="-78"/>
            </a:endParaRPr>
          </a:p>
          <a:p>
            <a:pPr algn="just"/>
            <a:endParaRPr lang="en-US" dirty="0">
              <a:solidFill>
                <a:schemeClr val="tx1"/>
              </a:solidFill>
            </a:endParaRPr>
          </a:p>
        </p:txBody>
      </p:sp>
      <p:sp>
        <p:nvSpPr>
          <p:cNvPr id="4" name="TextBox 3"/>
          <p:cNvSpPr txBox="1"/>
          <p:nvPr/>
        </p:nvSpPr>
        <p:spPr>
          <a:xfrm>
            <a:off x="8459090" y="3829638"/>
            <a:ext cx="1354858" cy="369332"/>
          </a:xfrm>
          <a:prstGeom prst="rect">
            <a:avLst/>
          </a:prstGeom>
          <a:noFill/>
        </p:spPr>
        <p:txBody>
          <a:bodyPr wrap="none" rtlCol="0">
            <a:spAutoFit/>
          </a:bodyPr>
          <a:lstStyle/>
          <a:p>
            <a:r>
              <a:rPr lang="fa-IR" dirty="0" smtClean="0">
                <a:solidFill>
                  <a:srgbClr val="000066"/>
                </a:solidFill>
                <a:cs typeface="2  Titr" panose="00000700000000000000" pitchFamily="2" charset="-78"/>
              </a:rPr>
              <a:t>آمریکای لاتین</a:t>
            </a:r>
            <a:endParaRPr lang="en-US" dirty="0">
              <a:solidFill>
                <a:srgbClr val="000066"/>
              </a:solidFill>
              <a:cs typeface="2  Titr" panose="00000700000000000000" pitchFamily="2" charset="-78"/>
            </a:endParaRPr>
          </a:p>
        </p:txBody>
      </p:sp>
      <p:sp>
        <p:nvSpPr>
          <p:cNvPr id="5" name="Right Brace 4"/>
          <p:cNvSpPr/>
          <p:nvPr/>
        </p:nvSpPr>
        <p:spPr>
          <a:xfrm>
            <a:off x="6903076" y="2928574"/>
            <a:ext cx="1416676" cy="2202287"/>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6" name="TextBox 5"/>
          <p:cNvSpPr txBox="1"/>
          <p:nvPr/>
        </p:nvSpPr>
        <p:spPr>
          <a:xfrm>
            <a:off x="103031" y="2956284"/>
            <a:ext cx="7157729" cy="2062103"/>
          </a:xfrm>
          <a:prstGeom prst="rect">
            <a:avLst/>
          </a:prstGeom>
          <a:noFill/>
        </p:spPr>
        <p:txBody>
          <a:bodyPr wrap="none" rtlCol="0">
            <a:spAutoFit/>
          </a:bodyPr>
          <a:lstStyle/>
          <a:p>
            <a:pPr algn="r" rtl="1">
              <a:lnSpc>
                <a:spcPct val="200000"/>
              </a:lnSpc>
            </a:pPr>
            <a:r>
              <a:rPr lang="fa-IR" sz="1600" dirty="0" smtClean="0">
                <a:cs typeface="2  Titr" panose="00000700000000000000" pitchFamily="2" charset="-78"/>
              </a:rPr>
              <a:t>1- مکزیک: وقوع جنبش های خونبار ودرنهایت تشکیل یک حکومت </a:t>
            </a:r>
            <a:r>
              <a:rPr lang="fa-IR" sz="1600" dirty="0" smtClean="0">
                <a:solidFill>
                  <a:srgbClr val="C00000"/>
                </a:solidFill>
                <a:cs typeface="2  Titr" panose="00000700000000000000" pitchFamily="2" charset="-78"/>
              </a:rPr>
              <a:t>اصلاح طلب</a:t>
            </a:r>
          </a:p>
          <a:p>
            <a:pPr algn="r" rtl="1">
              <a:lnSpc>
                <a:spcPct val="200000"/>
              </a:lnSpc>
            </a:pPr>
            <a:r>
              <a:rPr lang="fa-IR" sz="1600" dirty="0" smtClean="0">
                <a:cs typeface="2  Titr" panose="00000700000000000000" pitchFamily="2" charset="-78"/>
              </a:rPr>
              <a:t>2- بولیوی:</a:t>
            </a:r>
            <a:r>
              <a:rPr lang="fa-IR" sz="1600" dirty="0">
                <a:cs typeface="2  Titr" panose="00000700000000000000" pitchFamily="2" charset="-78"/>
              </a:rPr>
              <a:t>ائتلاف انقلابی متشکل از دهقانان کارگران وطبقه متوسط شهری </a:t>
            </a:r>
            <a:r>
              <a:rPr lang="fa-IR" sz="1600" dirty="0" smtClean="0">
                <a:cs typeface="2  Titr" panose="00000700000000000000" pitchFamily="2" charset="-78"/>
              </a:rPr>
              <a:t>تحت </a:t>
            </a:r>
            <a:r>
              <a:rPr lang="fa-IR" sz="1600" dirty="0">
                <a:cs typeface="2  Titr" panose="00000700000000000000" pitchFamily="2" charset="-78"/>
              </a:rPr>
              <a:t>رهبری </a:t>
            </a:r>
            <a:r>
              <a:rPr lang="fa-IR" sz="1600" dirty="0">
                <a:solidFill>
                  <a:srgbClr val="C00000"/>
                </a:solidFill>
                <a:cs typeface="2  Titr" panose="00000700000000000000" pitchFamily="2" charset="-78"/>
              </a:rPr>
              <a:t>جبهه ملی </a:t>
            </a:r>
            <a:endParaRPr lang="fa-IR" sz="1600" dirty="0" smtClean="0">
              <a:solidFill>
                <a:srgbClr val="C00000"/>
              </a:solidFill>
              <a:cs typeface="2  Titr" panose="00000700000000000000" pitchFamily="2" charset="-78"/>
            </a:endParaRPr>
          </a:p>
          <a:p>
            <a:pPr algn="r" rtl="1">
              <a:lnSpc>
                <a:spcPct val="200000"/>
              </a:lnSpc>
            </a:pPr>
            <a:r>
              <a:rPr lang="fa-IR" sz="1600" dirty="0" smtClean="0">
                <a:cs typeface="2  Titr" panose="00000700000000000000" pitchFamily="2" charset="-78"/>
              </a:rPr>
              <a:t>3- کوبا:</a:t>
            </a:r>
            <a:r>
              <a:rPr lang="fa-IR" sz="1600" dirty="0">
                <a:cs typeface="2  Titr" panose="00000700000000000000" pitchFamily="2" charset="-78"/>
              </a:rPr>
              <a:t>گروه معدودی ازر</a:t>
            </a:r>
            <a:r>
              <a:rPr lang="fa-IR" sz="1600" dirty="0">
                <a:solidFill>
                  <a:srgbClr val="C00000"/>
                </a:solidFill>
                <a:cs typeface="2  Titr" panose="00000700000000000000" pitchFamily="2" charset="-78"/>
              </a:rPr>
              <a:t>وشنفکران انقلابی حرفه ای </a:t>
            </a:r>
            <a:r>
              <a:rPr lang="fa-IR" sz="1600" dirty="0" smtClean="0">
                <a:cs typeface="2  Titr" panose="00000700000000000000" pitchFamily="2" charset="-78"/>
              </a:rPr>
              <a:t>با یارگیری ازجوانان طبقه کارگری</a:t>
            </a:r>
          </a:p>
          <a:p>
            <a:pPr algn="r" rtl="1">
              <a:lnSpc>
                <a:spcPct val="200000"/>
              </a:lnSpc>
            </a:pPr>
            <a:r>
              <a:rPr lang="fa-IR" sz="1600" dirty="0" smtClean="0">
                <a:cs typeface="2  Titr" panose="00000700000000000000" pitchFamily="2" charset="-78"/>
              </a:rPr>
              <a:t>4- نیکاراگوئه:</a:t>
            </a:r>
            <a:r>
              <a:rPr lang="fa-IR" sz="1600" dirty="0">
                <a:cs typeface="2  Titr" panose="00000700000000000000" pitchFamily="2" charset="-78"/>
              </a:rPr>
              <a:t>کارگران روستایی </a:t>
            </a:r>
            <a:r>
              <a:rPr lang="fa-IR" sz="1600" dirty="0" smtClean="0">
                <a:cs typeface="2  Titr" panose="00000700000000000000" pitchFamily="2" charset="-78"/>
              </a:rPr>
              <a:t>با گرایشات </a:t>
            </a:r>
            <a:r>
              <a:rPr lang="fa-IR" sz="1600" dirty="0" smtClean="0">
                <a:solidFill>
                  <a:srgbClr val="C00000"/>
                </a:solidFill>
                <a:cs typeface="2  Titr" panose="00000700000000000000" pitchFamily="2" charset="-78"/>
              </a:rPr>
              <a:t>سوسیالیستی</a:t>
            </a:r>
            <a:endParaRPr lang="en-US" sz="1600" dirty="0">
              <a:solidFill>
                <a:srgbClr val="C00000"/>
              </a:solidFill>
              <a:cs typeface="2  Titr" panose="00000700000000000000" pitchFamily="2" charset="-78"/>
            </a:endParaRPr>
          </a:p>
        </p:txBody>
      </p:sp>
      <p:sp>
        <p:nvSpPr>
          <p:cNvPr id="8" name="Rectangle 7"/>
          <p:cNvSpPr/>
          <p:nvPr/>
        </p:nvSpPr>
        <p:spPr>
          <a:xfrm>
            <a:off x="1163782" y="5241701"/>
            <a:ext cx="7465064" cy="1215846"/>
          </a:xfrm>
          <a:prstGeom prst="rect">
            <a:avLst/>
          </a:prstGeom>
        </p:spPr>
        <p:txBody>
          <a:bodyPr wrap="square">
            <a:spAutoFit/>
          </a:bodyPr>
          <a:lstStyle/>
          <a:p>
            <a:pPr algn="just" rtl="1">
              <a:lnSpc>
                <a:spcPct val="107000"/>
              </a:lnSpc>
              <a:spcAft>
                <a:spcPts val="800"/>
              </a:spcAft>
            </a:pPr>
            <a:r>
              <a:rPr lang="fa-IR" dirty="0">
                <a:latin typeface="Calibri" panose="020F0502020204030204" pitchFamily="34" charset="0"/>
                <a:ea typeface="Calibri" panose="020F0502020204030204" pitchFamily="34" charset="0"/>
                <a:cs typeface="B Jadid" panose="00000700000000000000" pitchFamily="2" charset="-78"/>
              </a:rPr>
              <a:t>وجه مشترک انقلاب های آمریکای لاتین</a:t>
            </a:r>
            <a:endParaRPr lang="en-US" sz="1600" dirty="0">
              <a:latin typeface="Calibri" panose="020F0502020204030204" pitchFamily="34" charset="0"/>
              <a:ea typeface="Calibri" panose="020F0502020204030204" pitchFamily="34" charset="0"/>
              <a:cs typeface="B Jadid" panose="00000700000000000000" pitchFamily="2" charset="-78"/>
            </a:endParaRPr>
          </a:p>
          <a:p>
            <a:pPr algn="justLow" rtl="1">
              <a:lnSpc>
                <a:spcPct val="107000"/>
              </a:lnSpc>
              <a:spcAft>
                <a:spcPts val="800"/>
              </a:spcAft>
            </a:pPr>
            <a:r>
              <a:rPr lang="fa-IR" sz="2200" dirty="0">
                <a:latin typeface="Calibri" panose="020F0502020204030204" pitchFamily="34" charset="0"/>
                <a:ea typeface="Calibri" panose="020F0502020204030204" pitchFamily="34" charset="0"/>
                <a:cs typeface="B Mitra" panose="00000400000000000000" pitchFamily="2" charset="-78"/>
              </a:rPr>
              <a:t>همگی کم ووبیش از طریق ائتلافی از طبقات متوسط شهری،کارگران،ودهقانان بودندالبته با ویژگی های ایدئولوژیک ورهبری متفاوت.</a:t>
            </a:r>
            <a:endParaRPr lang="en-US" sz="2200" dirty="0">
              <a:effectLst/>
              <a:latin typeface="Calibri" panose="020F0502020204030204" pitchFamily="34" charset="0"/>
              <a:ea typeface="Calibri" panose="020F0502020204030204" pitchFamily="34" charset="0"/>
              <a:cs typeface="B Mitra" panose="00000400000000000000" pitchFamily="2" charset="-78"/>
            </a:endParaRPr>
          </a:p>
        </p:txBody>
      </p:sp>
    </p:spTree>
    <p:extLst>
      <p:ext uri="{BB962C8B-B14F-4D97-AF65-F5344CB8AC3E}">
        <p14:creationId xmlns:p14="http://schemas.microsoft.com/office/powerpoint/2010/main" val="38599847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40477" y="2685902"/>
            <a:ext cx="2815596" cy="915268"/>
          </a:xfrm>
        </p:spPr>
        <p:txBody>
          <a:bodyPr/>
          <a:lstStyle/>
          <a:p>
            <a:r>
              <a:rPr lang="fa-IR" sz="2000" dirty="0">
                <a:solidFill>
                  <a:srgbClr val="000066"/>
                </a:solidFill>
                <a:cs typeface="2  Titr" panose="00000700000000000000" pitchFamily="2" charset="-78"/>
              </a:rPr>
              <a:t>جنبش ها وحکومت های </a:t>
            </a:r>
            <a:r>
              <a:rPr lang="fa-IR" sz="2000" dirty="0" smtClean="0">
                <a:solidFill>
                  <a:srgbClr val="000066"/>
                </a:solidFill>
                <a:cs typeface="2  Titr" panose="00000700000000000000" pitchFamily="2" charset="-78"/>
              </a:rPr>
              <a:t/>
            </a:r>
            <a:br>
              <a:rPr lang="fa-IR" sz="2000" dirty="0" smtClean="0">
                <a:solidFill>
                  <a:srgbClr val="000066"/>
                </a:solidFill>
                <a:cs typeface="2  Titr" panose="00000700000000000000" pitchFamily="2" charset="-78"/>
              </a:rPr>
            </a:br>
            <a:r>
              <a:rPr lang="fa-IR" sz="2000" dirty="0" smtClean="0">
                <a:solidFill>
                  <a:srgbClr val="000066"/>
                </a:solidFill>
                <a:cs typeface="2  Titr" panose="00000700000000000000" pitchFamily="2" charset="-78"/>
              </a:rPr>
              <a:t>انقلابی </a:t>
            </a:r>
            <a:r>
              <a:rPr lang="fa-IR" sz="2000" dirty="0">
                <a:solidFill>
                  <a:srgbClr val="000066"/>
                </a:solidFill>
                <a:cs typeface="2  Titr" panose="00000700000000000000" pitchFamily="2" charset="-78"/>
              </a:rPr>
              <a:t>در </a:t>
            </a:r>
            <a:r>
              <a:rPr lang="fa-IR" sz="2000" dirty="0" smtClean="0">
                <a:solidFill>
                  <a:srgbClr val="000066"/>
                </a:solidFill>
                <a:cs typeface="2  Titr" panose="00000700000000000000" pitchFamily="2" charset="-78"/>
              </a:rPr>
              <a:t>آفریقا</a:t>
            </a:r>
            <a:endParaRPr lang="en-US" sz="2000" dirty="0">
              <a:solidFill>
                <a:srgbClr val="000066"/>
              </a:solidFill>
              <a:cs typeface="B Titr" panose="00000700000000000000" pitchFamily="2" charset="-78"/>
            </a:endParaRPr>
          </a:p>
        </p:txBody>
      </p:sp>
      <p:sp>
        <p:nvSpPr>
          <p:cNvPr id="3" name="Subtitle 2"/>
          <p:cNvSpPr>
            <a:spLocks noGrp="1"/>
          </p:cNvSpPr>
          <p:nvPr>
            <p:ph type="subTitle" idx="1"/>
          </p:nvPr>
        </p:nvSpPr>
        <p:spPr>
          <a:xfrm>
            <a:off x="1610098" y="185710"/>
            <a:ext cx="7766936" cy="1096899"/>
          </a:xfrm>
        </p:spPr>
        <p:txBody>
          <a:bodyPr>
            <a:noAutofit/>
          </a:bodyPr>
          <a:lstStyle/>
          <a:p>
            <a:pPr algn="justLow" rtl="1"/>
            <a:r>
              <a:rPr lang="fa-IR" sz="2000" dirty="0">
                <a:solidFill>
                  <a:schemeClr val="tx1"/>
                </a:solidFill>
                <a:cs typeface="B Mitra" panose="00000400000000000000" pitchFamily="2" charset="-78"/>
              </a:rPr>
              <a:t>رژیم هایی که دراین قاره دست به اصلاحات اساسی ورادیکال زده اند رژیم هایی بوده اند که رهبران آن پس از به دست گرفتن قدرت به سمت ایدئولوژی های انقلابی روی آورده وبا توسل به قدرت سیاسی درصدد اجرای دگرگونی درحیات اقتصادی واجتماعی کشور خود برآمده اند.به این رویداد "</a:t>
            </a:r>
            <a:r>
              <a:rPr lang="fa-IR" sz="2000" dirty="0">
                <a:solidFill>
                  <a:srgbClr val="FF0000"/>
                </a:solidFill>
                <a:cs typeface="B Titr" panose="00000700000000000000" pitchFamily="2" charset="-78"/>
              </a:rPr>
              <a:t>انقلاب ازبالا" ونه " انقلاب اجتماعی</a:t>
            </a:r>
            <a:r>
              <a:rPr lang="fa-IR" sz="2000" dirty="0">
                <a:solidFill>
                  <a:schemeClr val="tx1"/>
                </a:solidFill>
                <a:cs typeface="B Mitra" panose="00000400000000000000" pitchFamily="2" charset="-78"/>
              </a:rPr>
              <a:t>" گفته می شود. </a:t>
            </a:r>
            <a:endParaRPr lang="en-US" sz="2000" dirty="0">
              <a:solidFill>
                <a:schemeClr val="tx1"/>
              </a:solidFill>
              <a:cs typeface="B Mitra" panose="00000400000000000000" pitchFamily="2" charset="-78"/>
            </a:endParaRPr>
          </a:p>
          <a:p>
            <a:pPr algn="just" rtl="1"/>
            <a:endParaRPr lang="en-US" dirty="0">
              <a:solidFill>
                <a:schemeClr val="tx1"/>
              </a:solidFill>
              <a:cs typeface="B Mitra" panose="00000400000000000000" pitchFamily="2" charset="-78"/>
            </a:endParaRPr>
          </a:p>
        </p:txBody>
      </p:sp>
      <p:sp>
        <p:nvSpPr>
          <p:cNvPr id="9" name="Rectangle 8"/>
          <p:cNvSpPr/>
          <p:nvPr/>
        </p:nvSpPr>
        <p:spPr>
          <a:xfrm>
            <a:off x="658221" y="4826170"/>
            <a:ext cx="9177728" cy="1849096"/>
          </a:xfrm>
          <a:prstGeom prst="rect">
            <a:avLst/>
          </a:prstGeom>
        </p:spPr>
        <p:txBody>
          <a:bodyPr wrap="square">
            <a:spAutoFit/>
          </a:bodyPr>
          <a:lstStyle/>
          <a:p>
            <a:pPr algn="just" rtl="1">
              <a:lnSpc>
                <a:spcPct val="107000"/>
              </a:lnSpc>
              <a:spcAft>
                <a:spcPts val="800"/>
              </a:spcAft>
            </a:pPr>
            <a:r>
              <a:rPr lang="fa-IR" sz="1600" dirty="0">
                <a:solidFill>
                  <a:srgbClr val="FF0000"/>
                </a:solidFill>
                <a:latin typeface="Calibri" panose="020F0502020204030204" pitchFamily="34" charset="0"/>
                <a:ea typeface="Calibri" panose="020F0502020204030204" pitchFamily="34" charset="0"/>
                <a:cs typeface="2  Titr" panose="00000700000000000000" pitchFamily="2" charset="-78"/>
              </a:rPr>
              <a:t>درکل رژیم های انقلابی افریقا برای اجرای اصلاحات اساسی درکشور خود با چند مشکل اساسی ومشترک همراه بودند:</a:t>
            </a:r>
            <a:endParaRPr lang="en-US" sz="1600" dirty="0">
              <a:solidFill>
                <a:srgbClr val="FF0000"/>
              </a:solidFill>
              <a:latin typeface="Calibri" panose="020F0502020204030204" pitchFamily="34" charset="0"/>
              <a:ea typeface="Calibri" panose="020F0502020204030204" pitchFamily="34" charset="0"/>
              <a:cs typeface="2  Titr" panose="00000700000000000000" pitchFamily="2" charset="-78"/>
            </a:endParaRPr>
          </a:p>
          <a:p>
            <a:pPr lvl="0" algn="just" rtl="1">
              <a:lnSpc>
                <a:spcPct val="107000"/>
              </a:lnSpc>
              <a:spcAft>
                <a:spcPts val="800"/>
              </a:spcAft>
            </a:pPr>
            <a:r>
              <a:rPr lang="fa-IR" dirty="0" smtClean="0">
                <a:solidFill>
                  <a:srgbClr val="002060"/>
                </a:solidFill>
                <a:latin typeface="Calibri" panose="020F0502020204030204" pitchFamily="34" charset="0"/>
                <a:ea typeface="Calibri" panose="020F0502020204030204" pitchFamily="34" charset="0"/>
                <a:cs typeface="2  Mitra" panose="00000400000000000000" pitchFamily="2" charset="-78"/>
              </a:rPr>
              <a:t> </a:t>
            </a:r>
            <a:r>
              <a:rPr lang="fa-IR" sz="2400" dirty="0" smtClean="0">
                <a:solidFill>
                  <a:srgbClr val="002060"/>
                </a:solidFill>
                <a:latin typeface="Calibri" panose="020F0502020204030204" pitchFamily="34" charset="0"/>
                <a:ea typeface="Calibri" panose="020F0502020204030204" pitchFamily="34" charset="0"/>
                <a:cs typeface="B Kourosh" panose="00000400000000000000" pitchFamily="2" charset="-78"/>
              </a:rPr>
              <a:t>1- ضعف </a:t>
            </a:r>
            <a:r>
              <a:rPr lang="fa-IR" sz="2400" dirty="0">
                <a:solidFill>
                  <a:srgbClr val="002060"/>
                </a:solidFill>
                <a:latin typeface="Calibri" panose="020F0502020204030204" pitchFamily="34" charset="0"/>
                <a:ea typeface="Calibri" panose="020F0502020204030204" pitchFamily="34" charset="0"/>
                <a:cs typeface="B Kourosh" panose="00000400000000000000" pitchFamily="2" charset="-78"/>
              </a:rPr>
              <a:t>بنیادهای اقتصادی وفاقد زمینه ها ومبانی رشد صنعتی بودند.</a:t>
            </a:r>
            <a:endParaRPr lang="en-US" sz="2400" dirty="0">
              <a:solidFill>
                <a:srgbClr val="002060"/>
              </a:solidFill>
              <a:latin typeface="Calibri" panose="020F0502020204030204" pitchFamily="34" charset="0"/>
              <a:ea typeface="Calibri" panose="020F0502020204030204" pitchFamily="34" charset="0"/>
              <a:cs typeface="B Kourosh" panose="00000400000000000000" pitchFamily="2" charset="-78"/>
            </a:endParaRPr>
          </a:p>
          <a:p>
            <a:pPr lvl="0" algn="just" rtl="1">
              <a:lnSpc>
                <a:spcPct val="107000"/>
              </a:lnSpc>
              <a:spcAft>
                <a:spcPts val="800"/>
              </a:spcAft>
            </a:pPr>
            <a:r>
              <a:rPr lang="fa-IR" sz="2400" dirty="0" smtClean="0">
                <a:solidFill>
                  <a:srgbClr val="002060"/>
                </a:solidFill>
                <a:latin typeface="Calibri" panose="020F0502020204030204" pitchFamily="34" charset="0"/>
                <a:ea typeface="Calibri" panose="020F0502020204030204" pitchFamily="34" charset="0"/>
                <a:cs typeface="B Kourosh" panose="00000400000000000000" pitchFamily="2" charset="-78"/>
              </a:rPr>
              <a:t>2- الگوها </a:t>
            </a:r>
            <a:r>
              <a:rPr lang="fa-IR" sz="2400" dirty="0">
                <a:solidFill>
                  <a:srgbClr val="002060"/>
                </a:solidFill>
                <a:latin typeface="Calibri" panose="020F0502020204030204" pitchFamily="34" charset="0"/>
                <a:ea typeface="Calibri" panose="020F0502020204030204" pitchFamily="34" charset="0"/>
                <a:cs typeface="B Kourosh" panose="00000400000000000000" pitchFamily="2" charset="-78"/>
              </a:rPr>
              <a:t>وشیوه های اجرای اصلاحات دراین کشورها غالبا به صورت تقلیدی وشتابزده بود.</a:t>
            </a:r>
            <a:endParaRPr lang="en-US" sz="2400" dirty="0">
              <a:solidFill>
                <a:srgbClr val="002060"/>
              </a:solidFill>
              <a:latin typeface="Calibri" panose="020F0502020204030204" pitchFamily="34" charset="0"/>
              <a:ea typeface="Calibri" panose="020F0502020204030204" pitchFamily="34" charset="0"/>
              <a:cs typeface="B Kourosh" panose="00000400000000000000" pitchFamily="2" charset="-78"/>
            </a:endParaRPr>
          </a:p>
          <a:p>
            <a:pPr lvl="0" algn="just" rtl="1">
              <a:lnSpc>
                <a:spcPct val="107000"/>
              </a:lnSpc>
              <a:spcAft>
                <a:spcPts val="800"/>
              </a:spcAft>
            </a:pPr>
            <a:r>
              <a:rPr lang="fa-IR" sz="2400" dirty="0" smtClean="0">
                <a:solidFill>
                  <a:srgbClr val="002060"/>
                </a:solidFill>
                <a:latin typeface="Calibri" panose="020F0502020204030204" pitchFamily="34" charset="0"/>
                <a:ea typeface="Calibri" panose="020F0502020204030204" pitchFamily="34" charset="0"/>
                <a:cs typeface="B Kourosh" panose="00000400000000000000" pitchFamily="2" charset="-78"/>
              </a:rPr>
              <a:t>3- مواجه با </a:t>
            </a:r>
            <a:r>
              <a:rPr lang="fa-IR" sz="2400" dirty="0">
                <a:solidFill>
                  <a:srgbClr val="002060"/>
                </a:solidFill>
                <a:latin typeface="Calibri" panose="020F0502020204030204" pitchFamily="34" charset="0"/>
                <a:ea typeface="Calibri" panose="020F0502020204030204" pitchFamily="34" charset="0"/>
                <a:cs typeface="B Kourosh" panose="00000400000000000000" pitchFamily="2" charset="-78"/>
              </a:rPr>
              <a:t>بحران های شدید منطقه ای که به جنگها ومداخلات طولانی قدرت های بزرگ دراین کشورها انجامید.</a:t>
            </a:r>
            <a:endParaRPr lang="en-US" sz="2400" dirty="0">
              <a:solidFill>
                <a:srgbClr val="002060"/>
              </a:solidFill>
              <a:effectLst/>
              <a:latin typeface="Calibri" panose="020F0502020204030204" pitchFamily="34" charset="0"/>
              <a:ea typeface="Calibri" panose="020F0502020204030204" pitchFamily="34" charset="0"/>
              <a:cs typeface="B Kourosh" panose="00000400000000000000" pitchFamily="2" charset="-78"/>
            </a:endParaRPr>
          </a:p>
        </p:txBody>
      </p:sp>
      <p:sp>
        <p:nvSpPr>
          <p:cNvPr id="10" name="TextBox 9"/>
          <p:cNvSpPr txBox="1"/>
          <p:nvPr/>
        </p:nvSpPr>
        <p:spPr>
          <a:xfrm>
            <a:off x="412697" y="1349532"/>
            <a:ext cx="9341019" cy="3539430"/>
          </a:xfrm>
          <a:prstGeom prst="rect">
            <a:avLst/>
          </a:prstGeom>
          <a:noFill/>
        </p:spPr>
        <p:txBody>
          <a:bodyPr wrap="none" rtlCol="0">
            <a:spAutoFit/>
          </a:bodyPr>
          <a:lstStyle/>
          <a:p>
            <a:pPr algn="r" rtl="1">
              <a:lnSpc>
                <a:spcPct val="200000"/>
              </a:lnSpc>
            </a:pPr>
            <a:r>
              <a:rPr lang="fa-IR" sz="1400" dirty="0" smtClean="0">
                <a:cs typeface="2  Titr" panose="00000700000000000000" pitchFamily="2" charset="-78"/>
              </a:rPr>
              <a:t>1- مصر: 1952قیام افسران آزاد که ماهیتی </a:t>
            </a:r>
            <a:r>
              <a:rPr lang="fa-IR" sz="1400" dirty="0" smtClean="0">
                <a:solidFill>
                  <a:srgbClr val="C00000"/>
                </a:solidFill>
                <a:cs typeface="2  Titr" panose="00000700000000000000" pitchFamily="2" charset="-78"/>
              </a:rPr>
              <a:t>ناسیونالیستی</a:t>
            </a:r>
            <a:r>
              <a:rPr lang="fa-IR" sz="1400" dirty="0" smtClean="0">
                <a:cs typeface="2  Titr" panose="00000700000000000000" pitchFamily="2" charset="-78"/>
              </a:rPr>
              <a:t> داشت،روی کارآمدن ناصرواجرای برنامه </a:t>
            </a:r>
          </a:p>
          <a:p>
            <a:pPr algn="r" rtl="1">
              <a:lnSpc>
                <a:spcPct val="200000"/>
              </a:lnSpc>
            </a:pPr>
            <a:r>
              <a:rPr lang="fa-IR" sz="1400" dirty="0" smtClean="0">
                <a:solidFill>
                  <a:srgbClr val="C00000"/>
                </a:solidFill>
                <a:cs typeface="2  Titr" panose="00000700000000000000" pitchFamily="2" charset="-78"/>
              </a:rPr>
              <a:t>اصلاحات ارضی وصنعتی شدن </a:t>
            </a:r>
            <a:r>
              <a:rPr lang="fa-IR" sz="1400" dirty="0" smtClean="0">
                <a:cs typeface="2  Titr" panose="00000700000000000000" pitchFamily="2" charset="-78"/>
              </a:rPr>
              <a:t>برای مصرکه بعدازشکست در1967و روی کارآمدن انورسادات </a:t>
            </a:r>
          </a:p>
          <a:p>
            <a:pPr algn="r" rtl="1">
              <a:lnSpc>
                <a:spcPct val="200000"/>
              </a:lnSpc>
            </a:pPr>
            <a:r>
              <a:rPr lang="fa-IR" sz="1400" dirty="0" smtClean="0">
                <a:cs typeface="2  Titr" panose="00000700000000000000" pitchFamily="2" charset="-78"/>
              </a:rPr>
              <a:t>2- موزامبیک :1975 جنبش آزادی تحت رهبری </a:t>
            </a:r>
            <a:r>
              <a:rPr lang="fa-IR" sz="1400" dirty="0" smtClean="0">
                <a:solidFill>
                  <a:srgbClr val="C00000"/>
                </a:solidFill>
                <a:cs typeface="2  Titr" panose="00000700000000000000" pitchFamily="2" charset="-78"/>
              </a:rPr>
              <a:t>حرکت ملی </a:t>
            </a:r>
            <a:r>
              <a:rPr lang="fa-IR" sz="1400" dirty="0" smtClean="0">
                <a:cs typeface="2  Titr" panose="00000700000000000000" pitchFamily="2" charset="-78"/>
              </a:rPr>
              <a:t>به پیروزی رسید،باایجادحزب پیشرومبتنی برایدئولوژی </a:t>
            </a:r>
            <a:r>
              <a:rPr lang="fa-IR" sz="1400" dirty="0" smtClean="0">
                <a:solidFill>
                  <a:srgbClr val="C00000"/>
                </a:solidFill>
                <a:cs typeface="2  Titr" panose="00000700000000000000" pitchFamily="2" charset="-78"/>
              </a:rPr>
              <a:t>مارکسیسم لننیسم</a:t>
            </a:r>
          </a:p>
          <a:p>
            <a:pPr algn="r" rtl="1">
              <a:lnSpc>
                <a:spcPct val="200000"/>
              </a:lnSpc>
            </a:pPr>
            <a:r>
              <a:rPr lang="fa-IR" sz="1400" dirty="0" smtClean="0">
                <a:cs typeface="2  Titr" panose="00000700000000000000" pitchFamily="2" charset="-78"/>
              </a:rPr>
              <a:t>قصدسازماندهی سیاسی واصلاحات اقتصادی واجتماعی راداشتندواز1983 سیاست تعدیل اقتصاددولتی وحرکت به سمت </a:t>
            </a:r>
            <a:r>
              <a:rPr lang="fa-IR" sz="1400" dirty="0" smtClean="0">
                <a:solidFill>
                  <a:srgbClr val="C00000"/>
                </a:solidFill>
                <a:cs typeface="2  Titr" panose="00000700000000000000" pitchFamily="2" charset="-78"/>
              </a:rPr>
              <a:t>اقتصاد آزاد </a:t>
            </a:r>
            <a:r>
              <a:rPr lang="fa-IR" sz="1400" dirty="0" smtClean="0">
                <a:cs typeface="2  Titr" panose="00000700000000000000" pitchFamily="2" charset="-78"/>
              </a:rPr>
              <a:t>رادرپیش گرفتند</a:t>
            </a:r>
          </a:p>
          <a:p>
            <a:pPr algn="r" rtl="1">
              <a:lnSpc>
                <a:spcPct val="200000"/>
              </a:lnSpc>
            </a:pPr>
            <a:r>
              <a:rPr lang="fa-IR" sz="1400" dirty="0" smtClean="0">
                <a:cs typeface="2  Titr" panose="00000700000000000000" pitchFamily="2" charset="-78"/>
              </a:rPr>
              <a:t>3- آنگولا : رهبران جنبش آزادی بخش بعدازاستقلال در1970 باالگوی حکومت </a:t>
            </a:r>
            <a:r>
              <a:rPr lang="fa-IR" sz="1400" dirty="0" smtClean="0">
                <a:solidFill>
                  <a:srgbClr val="C00000"/>
                </a:solidFill>
                <a:cs typeface="2  Titr" panose="00000700000000000000" pitchFamily="2" charset="-78"/>
              </a:rPr>
              <a:t>تک حزبی </a:t>
            </a:r>
            <a:r>
              <a:rPr lang="fa-IR" sz="1400" dirty="0" smtClean="0">
                <a:cs typeface="2  Titr" panose="00000700000000000000" pitchFamily="2" charset="-78"/>
              </a:rPr>
              <a:t>قصدایجادحکومت مقتدرراداشتند،واز1990 به بعد</a:t>
            </a:r>
          </a:p>
          <a:p>
            <a:pPr algn="r" rtl="1">
              <a:lnSpc>
                <a:spcPct val="200000"/>
              </a:lnSpc>
            </a:pPr>
            <a:r>
              <a:rPr lang="fa-IR" sz="1400" dirty="0" smtClean="0">
                <a:cs typeface="2  Titr" panose="00000700000000000000" pitchFamily="2" charset="-78"/>
              </a:rPr>
              <a:t>به سمت گسترش </a:t>
            </a:r>
            <a:r>
              <a:rPr lang="fa-IR" sz="1400" dirty="0" smtClean="0">
                <a:solidFill>
                  <a:srgbClr val="C00000"/>
                </a:solidFill>
                <a:cs typeface="2  Titr" panose="00000700000000000000" pitchFamily="2" charset="-78"/>
              </a:rPr>
              <a:t>اقتصادآزا</a:t>
            </a:r>
            <a:r>
              <a:rPr lang="fa-IR" sz="1400" dirty="0" smtClean="0">
                <a:cs typeface="2  Titr" panose="00000700000000000000" pitchFamily="2" charset="-78"/>
              </a:rPr>
              <a:t>دحرکت کردند</a:t>
            </a:r>
          </a:p>
          <a:p>
            <a:pPr algn="r" rtl="1">
              <a:lnSpc>
                <a:spcPct val="200000"/>
              </a:lnSpc>
            </a:pPr>
            <a:r>
              <a:rPr lang="fa-IR" sz="1400" dirty="0" smtClean="0">
                <a:cs typeface="2  Titr" panose="00000700000000000000" pitchFamily="2" charset="-78"/>
              </a:rPr>
              <a:t>4- اتیوپی : 1974 حکومت نظامیان واصلاحات ازبالاوبرگزیدن رژیم</a:t>
            </a:r>
            <a:r>
              <a:rPr lang="fa-IR" sz="1400" dirty="0" smtClean="0">
                <a:solidFill>
                  <a:srgbClr val="C00000"/>
                </a:solidFill>
                <a:cs typeface="2  Titr" panose="00000700000000000000" pitchFamily="2" charset="-78"/>
              </a:rPr>
              <a:t> مارکسیستی</a:t>
            </a:r>
          </a:p>
          <a:p>
            <a:pPr algn="r" rtl="1">
              <a:lnSpc>
                <a:spcPct val="200000"/>
              </a:lnSpc>
            </a:pPr>
            <a:r>
              <a:rPr lang="fa-IR" sz="1400" dirty="0" smtClean="0">
                <a:cs typeface="2  Titr" panose="00000700000000000000" pitchFamily="2" charset="-78"/>
              </a:rPr>
              <a:t> به طورعمده </a:t>
            </a:r>
            <a:r>
              <a:rPr lang="fa-IR" sz="1400" dirty="0" smtClean="0">
                <a:solidFill>
                  <a:srgbClr val="C00000"/>
                </a:solidFill>
                <a:cs typeface="2  Titr" panose="00000700000000000000" pitchFamily="2" charset="-78"/>
              </a:rPr>
              <a:t>براصلاحات ارضی وبهبودوضع روستائیان </a:t>
            </a:r>
            <a:r>
              <a:rPr lang="fa-IR" sz="1400" dirty="0" smtClean="0">
                <a:cs typeface="2  Titr" panose="00000700000000000000" pitchFamily="2" charset="-78"/>
              </a:rPr>
              <a:t>تأکیدداشتندوکمترتوجه به گروههای شهری مطرح بود</a:t>
            </a:r>
            <a:endParaRPr lang="en-US" sz="1400" dirty="0">
              <a:cs typeface="2  Titr" panose="00000700000000000000" pitchFamily="2" charset="-78"/>
            </a:endParaRPr>
          </a:p>
        </p:txBody>
      </p:sp>
    </p:spTree>
    <p:extLst>
      <p:ext uri="{BB962C8B-B14F-4D97-AF65-F5344CB8AC3E}">
        <p14:creationId xmlns:p14="http://schemas.microsoft.com/office/powerpoint/2010/main" val="18297902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5248" y="599295"/>
            <a:ext cx="7766936" cy="1096899"/>
          </a:xfrm>
        </p:spPr>
        <p:txBody>
          <a:bodyPr>
            <a:noAutofit/>
          </a:bodyPr>
          <a:lstStyle/>
          <a:p>
            <a:pPr rtl="1"/>
            <a:r>
              <a:rPr lang="fa-IR" sz="2400" dirty="0">
                <a:solidFill>
                  <a:srgbClr val="000066"/>
                </a:solidFill>
                <a:cs typeface="2  Titr" panose="00000700000000000000" pitchFamily="2" charset="-78"/>
              </a:rPr>
              <a:t>جنبش ها وحکومت های انقلابی </a:t>
            </a:r>
            <a:r>
              <a:rPr lang="fa-IR" sz="2400" dirty="0" smtClean="0">
                <a:solidFill>
                  <a:srgbClr val="000066"/>
                </a:solidFill>
                <a:cs typeface="2  Titr" panose="00000700000000000000" pitchFamily="2" charset="-78"/>
              </a:rPr>
              <a:t>درآسیا</a:t>
            </a:r>
          </a:p>
          <a:p>
            <a:pPr rtl="1"/>
            <a:endParaRPr lang="en-US" sz="2400" dirty="0">
              <a:solidFill>
                <a:srgbClr val="000066"/>
              </a:solidFill>
              <a:cs typeface="B Titr" panose="00000700000000000000" pitchFamily="2" charset="-78"/>
            </a:endParaRPr>
          </a:p>
          <a:p>
            <a:pPr algn="just" rtl="1"/>
            <a:r>
              <a:rPr lang="fa-IR" sz="2800" dirty="0">
                <a:solidFill>
                  <a:schemeClr val="tx1"/>
                </a:solidFill>
                <a:cs typeface="B Mitra" panose="00000400000000000000" pitchFamily="2" charset="-78"/>
              </a:rPr>
              <a:t>درآسیا نیز معدودی از رژیم هایی که بعد ازجنبش های ازادی بخش روی کار امدند با توسل به ایدئولوژی هایی نظیر مارکسیسم،لنینیسم ویا دیگر انواع سوسیالیسم درصدد اجرای برخی اصلاحات انقلابی </a:t>
            </a:r>
            <a:r>
              <a:rPr lang="fa-IR" sz="2800" dirty="0" smtClean="0">
                <a:solidFill>
                  <a:schemeClr val="tx1"/>
                </a:solidFill>
                <a:cs typeface="B Mitra" panose="00000400000000000000" pitchFamily="2" charset="-78"/>
              </a:rPr>
              <a:t>برآمدند مانند: </a:t>
            </a:r>
            <a:r>
              <a:rPr lang="fa-IR" sz="2800" dirty="0">
                <a:solidFill>
                  <a:srgbClr val="C00000"/>
                </a:solidFill>
                <a:cs typeface="B Mitra" panose="00000400000000000000" pitchFamily="2" charset="-78"/>
              </a:rPr>
              <a:t>ویتنام،کره شمالی،برمه،یمن جنوبی </a:t>
            </a:r>
            <a:r>
              <a:rPr lang="fa-IR" sz="2800" dirty="0">
                <a:solidFill>
                  <a:schemeClr val="tx1"/>
                </a:solidFill>
                <a:cs typeface="B Mitra" panose="00000400000000000000" pitchFamily="2" charset="-78"/>
              </a:rPr>
              <a:t>تا قبل ازادغام با یمن شمالی</a:t>
            </a:r>
            <a:endParaRPr lang="en-US" sz="2800" dirty="0">
              <a:solidFill>
                <a:schemeClr val="tx1"/>
              </a:solidFill>
              <a:cs typeface="B Mitra" panose="00000400000000000000" pitchFamily="2" charset="-78"/>
            </a:endParaRPr>
          </a:p>
          <a:p>
            <a:pPr algn="just" rtl="1"/>
            <a:r>
              <a:rPr lang="fa-IR" sz="2800" dirty="0">
                <a:solidFill>
                  <a:schemeClr val="tx1"/>
                </a:solidFill>
                <a:cs typeface="B Mitra" panose="00000400000000000000" pitchFamily="2" charset="-78"/>
              </a:rPr>
              <a:t>انقلاب هایی نیز مثل انقلاب چین در1949 وانقلاب ایران در1979 انقلاب هایی وسیعی بودند که تحولات مهمی درحیات اقتصادی سیاسی اجتماعی وفرهنگی این کشورها بوجود </a:t>
            </a:r>
            <a:r>
              <a:rPr lang="fa-IR" sz="2800" dirty="0" smtClean="0">
                <a:solidFill>
                  <a:schemeClr val="tx1"/>
                </a:solidFill>
                <a:cs typeface="B Mitra" panose="00000400000000000000" pitchFamily="2" charset="-78"/>
              </a:rPr>
              <a:t>آورد.</a:t>
            </a:r>
          </a:p>
          <a:p>
            <a:pPr algn="just" rtl="1"/>
            <a:endParaRPr lang="fa-IR" sz="2400" dirty="0">
              <a:solidFill>
                <a:schemeClr val="tx1"/>
              </a:solidFill>
              <a:cs typeface="B Mitra" panose="00000400000000000000" pitchFamily="2" charset="-78"/>
            </a:endParaRPr>
          </a:p>
          <a:p>
            <a:pPr algn="just" rtl="1"/>
            <a:endParaRPr lang="fa-IR" sz="2400" dirty="0" smtClean="0">
              <a:solidFill>
                <a:schemeClr val="tx1"/>
              </a:solidFill>
              <a:cs typeface="B Mitra" panose="00000400000000000000" pitchFamily="2" charset="-78"/>
            </a:endParaRPr>
          </a:p>
          <a:p>
            <a:pPr algn="just" rtl="1"/>
            <a:endParaRPr lang="fa-IR" sz="2400" dirty="0">
              <a:solidFill>
                <a:schemeClr val="tx1"/>
              </a:solidFill>
              <a:cs typeface="B Mitra" panose="00000400000000000000" pitchFamily="2" charset="-78"/>
            </a:endParaRPr>
          </a:p>
          <a:p>
            <a:pPr algn="just" rtl="1"/>
            <a:endParaRPr lang="en-US" sz="2400" dirty="0">
              <a:solidFill>
                <a:schemeClr val="tx1"/>
              </a:solidFill>
              <a:cs typeface="B Mitra" panose="00000400000000000000" pitchFamily="2" charset="-78"/>
            </a:endParaRPr>
          </a:p>
          <a:p>
            <a:endParaRPr lang="en-US" sz="2400" dirty="0">
              <a:solidFill>
                <a:schemeClr val="tx1"/>
              </a:solidFill>
              <a:cs typeface="B Mitra" panose="00000400000000000000" pitchFamily="2" charset="-78"/>
            </a:endParaRPr>
          </a:p>
        </p:txBody>
      </p:sp>
    </p:spTree>
    <p:extLst>
      <p:ext uri="{BB962C8B-B14F-4D97-AF65-F5344CB8AC3E}">
        <p14:creationId xmlns:p14="http://schemas.microsoft.com/office/powerpoint/2010/main" val="25597445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55633" y="62753"/>
            <a:ext cx="2718270" cy="611836"/>
          </a:xfrm>
        </p:spPr>
        <p:txBody>
          <a:bodyPr/>
          <a:lstStyle/>
          <a:p>
            <a:pPr marL="685800" indent="-685800" algn="ctr" rtl="1">
              <a:buClr>
                <a:srgbClr val="FF0000"/>
              </a:buClr>
              <a:buFont typeface="Wingdings" panose="05000000000000000000" pitchFamily="2" charset="2"/>
              <a:buChar char="q"/>
            </a:pPr>
            <a:r>
              <a:rPr lang="fa-IR" sz="2800" dirty="0" smtClean="0">
                <a:solidFill>
                  <a:srgbClr val="002060"/>
                </a:solidFill>
                <a:cs typeface="2  Titr" panose="00000700000000000000" pitchFamily="2" charset="-78"/>
              </a:rPr>
              <a:t>نتیجه گیری</a:t>
            </a:r>
            <a:endParaRPr lang="en-US" sz="2800" dirty="0">
              <a:solidFill>
                <a:srgbClr val="002060"/>
              </a:solidFill>
              <a:cs typeface="2  Titr" panose="00000700000000000000" pitchFamily="2" charset="-78"/>
            </a:endParaRPr>
          </a:p>
        </p:txBody>
      </p:sp>
      <p:sp>
        <p:nvSpPr>
          <p:cNvPr id="3" name="Subtitle 2"/>
          <p:cNvSpPr>
            <a:spLocks noGrp="1"/>
          </p:cNvSpPr>
          <p:nvPr>
            <p:ph type="subTitle" idx="1"/>
          </p:nvPr>
        </p:nvSpPr>
        <p:spPr>
          <a:xfrm>
            <a:off x="759656" y="674590"/>
            <a:ext cx="9101796" cy="5852819"/>
          </a:xfrm>
        </p:spPr>
        <p:txBody>
          <a:bodyPr>
            <a:noAutofit/>
          </a:bodyPr>
          <a:lstStyle/>
          <a:p>
            <a:pPr algn="justLow" rtl="1"/>
            <a:r>
              <a:rPr lang="fa-IR" sz="1600" b="1" dirty="0">
                <a:solidFill>
                  <a:schemeClr val="tx1"/>
                </a:solidFill>
                <a:cs typeface="B Mitra" panose="00000400000000000000" pitchFamily="2" charset="-78"/>
              </a:rPr>
              <a:t>با نگاه بر مهم ترین مباحث نظری درباره دولت وسیاست درجهان سوم اغراق </a:t>
            </a:r>
            <a:r>
              <a:rPr lang="fa-IR" sz="1600" b="1" dirty="0" smtClean="0">
                <a:solidFill>
                  <a:schemeClr val="tx1"/>
                </a:solidFill>
                <a:cs typeface="B Mitra" panose="00000400000000000000" pitchFamily="2" charset="-78"/>
              </a:rPr>
              <a:t>آمیز </a:t>
            </a:r>
            <a:r>
              <a:rPr lang="fa-IR" sz="1600" b="1" dirty="0">
                <a:solidFill>
                  <a:schemeClr val="tx1"/>
                </a:solidFill>
                <a:cs typeface="B Mitra" panose="00000400000000000000" pitchFamily="2" charset="-78"/>
              </a:rPr>
              <a:t>بودن  بسیاری از این ادعاها کاملا روشن است. ودلیل </a:t>
            </a:r>
            <a:r>
              <a:rPr lang="fa-IR" sz="1600" b="1" dirty="0" smtClean="0">
                <a:solidFill>
                  <a:schemeClr val="tx1"/>
                </a:solidFill>
                <a:cs typeface="B Mitra" panose="00000400000000000000" pitchFamily="2" charset="-78"/>
              </a:rPr>
              <a:t>آشکار آن </a:t>
            </a:r>
            <a:r>
              <a:rPr lang="fa-IR" sz="1600" b="1" dirty="0">
                <a:solidFill>
                  <a:schemeClr val="tx1"/>
                </a:solidFill>
                <a:cs typeface="B Mitra" panose="00000400000000000000" pitchFamily="2" charset="-78"/>
              </a:rPr>
              <a:t>گوناگونی دراین نظریات وتعارضات موجود </a:t>
            </a:r>
            <a:r>
              <a:rPr lang="fa-IR" sz="1600" b="1" dirty="0" smtClean="0">
                <a:solidFill>
                  <a:schemeClr val="tx1"/>
                </a:solidFill>
                <a:cs typeface="B Mitra" panose="00000400000000000000" pitchFamily="2" charset="-78"/>
              </a:rPr>
              <a:t>درآنهاست.ازطرفی </a:t>
            </a:r>
            <a:r>
              <a:rPr lang="fa-IR" sz="1600" b="1" dirty="0" smtClean="0">
                <a:solidFill>
                  <a:srgbClr val="C00000"/>
                </a:solidFill>
                <a:cs typeface="B Mitra" panose="00000400000000000000" pitchFamily="2" charset="-78"/>
              </a:rPr>
              <a:t>تفاوت های عظیمی که درخصوصیت های تاریخی جغرافیایی </a:t>
            </a:r>
            <a:r>
              <a:rPr lang="fa-IR" sz="1600" b="1" dirty="0">
                <a:solidFill>
                  <a:srgbClr val="C00000"/>
                </a:solidFill>
                <a:cs typeface="B Mitra" panose="00000400000000000000" pitchFamily="2" charset="-78"/>
              </a:rPr>
              <a:t>اقتصادی واجتماعی وفرهنگی </a:t>
            </a:r>
            <a:r>
              <a:rPr lang="fa-IR" sz="1600" b="1" dirty="0">
                <a:solidFill>
                  <a:schemeClr val="tx1"/>
                </a:solidFill>
                <a:cs typeface="B Mitra" panose="00000400000000000000" pitchFamily="2" charset="-78"/>
              </a:rPr>
              <a:t>این جوامع وجود دارد ارائه نظریه ای که بتوان بر همه جوامع تعمیم داد را مشکل </a:t>
            </a:r>
            <a:r>
              <a:rPr lang="fa-IR" sz="1600" b="1" dirty="0" smtClean="0">
                <a:solidFill>
                  <a:schemeClr val="tx1"/>
                </a:solidFill>
                <a:cs typeface="B Mitra" panose="00000400000000000000" pitchFamily="2" charset="-78"/>
              </a:rPr>
              <a:t>ساخته </a:t>
            </a:r>
            <a:r>
              <a:rPr lang="fa-IR" sz="1600" b="1" dirty="0">
                <a:solidFill>
                  <a:schemeClr val="tx1"/>
                </a:solidFill>
                <a:cs typeface="B Mitra" panose="00000400000000000000" pitchFamily="2" charset="-78"/>
              </a:rPr>
              <a:t>است. البته می توان از لا به لای این نظریات به بر</a:t>
            </a:r>
            <a:r>
              <a:rPr lang="fa-IR" sz="1600" b="1" dirty="0">
                <a:solidFill>
                  <a:srgbClr val="C00000"/>
                </a:solidFill>
                <a:cs typeface="B Mitra" panose="00000400000000000000" pitchFamily="2" charset="-78"/>
              </a:rPr>
              <a:t>خی اشتراکات </a:t>
            </a:r>
            <a:r>
              <a:rPr lang="fa-IR" sz="1600" b="1" dirty="0">
                <a:solidFill>
                  <a:schemeClr val="tx1"/>
                </a:solidFill>
                <a:cs typeface="B Mitra" panose="00000400000000000000" pitchFamily="2" charset="-78"/>
              </a:rPr>
              <a:t>موجود درحیات سیاسی جوامع جهان سوم دست می یابیم</a:t>
            </a:r>
            <a:r>
              <a:rPr lang="fa-IR" sz="1600" b="1" dirty="0" smtClean="0">
                <a:solidFill>
                  <a:schemeClr val="tx1"/>
                </a:solidFill>
                <a:cs typeface="B Mitra" panose="00000400000000000000" pitchFamily="2" charset="-78"/>
              </a:rPr>
              <a:t>.</a:t>
            </a:r>
          </a:p>
          <a:p>
            <a:pPr algn="justLow" rtl="1"/>
            <a:r>
              <a:rPr lang="fa-IR" sz="1600" b="1" dirty="0" smtClean="0">
                <a:solidFill>
                  <a:schemeClr val="tx1"/>
                </a:solidFill>
                <a:cs typeface="B Mitra" panose="00000400000000000000" pitchFamily="2" charset="-78"/>
              </a:rPr>
              <a:t>که </a:t>
            </a:r>
            <a:r>
              <a:rPr lang="fa-IR" sz="1600" b="1" dirty="0">
                <a:solidFill>
                  <a:schemeClr val="tx1"/>
                </a:solidFill>
                <a:cs typeface="B Mitra" panose="00000400000000000000" pitchFamily="2" charset="-78"/>
              </a:rPr>
              <a:t>می توان درقالب برخی ازاین ویژگی ها ی مشترک نام برد:</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1.</a:t>
            </a:r>
            <a:r>
              <a:rPr lang="fa-IR" sz="1600" b="1" dirty="0" smtClean="0">
                <a:solidFill>
                  <a:schemeClr val="tx1"/>
                </a:solidFill>
                <a:cs typeface="B Mitra" panose="00000400000000000000" pitchFamily="2" charset="-78"/>
              </a:rPr>
              <a:t>دربیشتر </a:t>
            </a:r>
            <a:r>
              <a:rPr lang="fa-IR" sz="1600" b="1" dirty="0">
                <a:solidFill>
                  <a:schemeClr val="tx1"/>
                </a:solidFill>
                <a:cs typeface="B Mitra" panose="00000400000000000000" pitchFamily="2" charset="-78"/>
              </a:rPr>
              <a:t>کشورهای جهان سوم </a:t>
            </a:r>
            <a:r>
              <a:rPr lang="fa-IR" sz="1600" b="1" dirty="0">
                <a:solidFill>
                  <a:srgbClr val="C00000"/>
                </a:solidFill>
                <a:cs typeface="B Mitra" panose="00000400000000000000" pitchFamily="2" charset="-78"/>
              </a:rPr>
              <a:t>تحولات اجتماعی واقتصادی </a:t>
            </a:r>
            <a:r>
              <a:rPr lang="fa-IR" sz="1600" b="1" dirty="0">
                <a:solidFill>
                  <a:schemeClr val="tx1"/>
                </a:solidFill>
                <a:cs typeface="B Mitra" panose="00000400000000000000" pitchFamily="2" charset="-78"/>
              </a:rPr>
              <a:t>به دنبال خود موجد فشارها واقداماتی برای نوسازی نظام حکومتی شده اند.وبه همین موضوع است که </a:t>
            </a:r>
            <a:r>
              <a:rPr lang="fa-IR" sz="1600" b="1" dirty="0">
                <a:solidFill>
                  <a:srgbClr val="C00000"/>
                </a:solidFill>
                <a:cs typeface="B Mitra" panose="00000400000000000000" pitchFamily="2" charset="-78"/>
              </a:rPr>
              <a:t>از لحاظ ظاهری </a:t>
            </a:r>
            <a:r>
              <a:rPr lang="fa-IR" sz="1600" b="1" dirty="0" smtClean="0">
                <a:solidFill>
                  <a:schemeClr val="tx1"/>
                </a:solidFill>
                <a:cs typeface="B Mitra" panose="00000400000000000000" pitchFamily="2" charset="-78"/>
              </a:rPr>
              <a:t>باعث </a:t>
            </a:r>
            <a:r>
              <a:rPr lang="fa-IR" sz="1600" b="1" dirty="0">
                <a:solidFill>
                  <a:schemeClr val="tx1"/>
                </a:solidFill>
                <a:cs typeface="B Mitra" panose="00000400000000000000" pitchFamily="2" charset="-78"/>
              </a:rPr>
              <a:t>شده تا ازبسیاری از </a:t>
            </a:r>
            <a:r>
              <a:rPr lang="fa-IR" sz="1600" b="1" dirty="0" smtClean="0">
                <a:solidFill>
                  <a:schemeClr val="tx1"/>
                </a:solidFill>
                <a:cs typeface="B Mitra" panose="00000400000000000000" pitchFamily="2" charset="-78"/>
              </a:rPr>
              <a:t>سازمانهاونهادهای </a:t>
            </a:r>
            <a:r>
              <a:rPr lang="fa-IR" sz="1600" b="1" dirty="0">
                <a:solidFill>
                  <a:schemeClr val="tx1"/>
                </a:solidFill>
                <a:cs typeface="B Mitra" panose="00000400000000000000" pitchFamily="2" charset="-78"/>
              </a:rPr>
              <a:t>سیاسی مدرن تبعیت کرده ودرمجموع </a:t>
            </a:r>
            <a:r>
              <a:rPr lang="fa-IR" sz="1600" b="1" dirty="0">
                <a:solidFill>
                  <a:srgbClr val="C00000"/>
                </a:solidFill>
                <a:cs typeface="B Mitra" panose="00000400000000000000" pitchFamily="2" charset="-78"/>
              </a:rPr>
              <a:t>شکل وشمایلی مدرن </a:t>
            </a:r>
            <a:r>
              <a:rPr lang="fa-IR" sz="1600" b="1" dirty="0">
                <a:solidFill>
                  <a:schemeClr val="tx1"/>
                </a:solidFill>
                <a:cs typeface="B Mitra" panose="00000400000000000000" pitchFamily="2" charset="-78"/>
              </a:rPr>
              <a:t>به خود گرفته اند</a:t>
            </a:r>
            <a:r>
              <a:rPr lang="fa-IR" sz="1600" b="1" dirty="0" smtClean="0">
                <a:solidFill>
                  <a:schemeClr val="tx1"/>
                </a:solidFill>
                <a:cs typeface="B Mitra" panose="00000400000000000000" pitchFamily="2" charset="-78"/>
              </a:rPr>
              <a:t>.</a:t>
            </a:r>
          </a:p>
          <a:p>
            <a:pPr lvl="0" algn="justLow" rtl="1"/>
            <a:r>
              <a:rPr lang="fa-IR" sz="1600" b="1" dirty="0" smtClean="0">
                <a:solidFill>
                  <a:schemeClr val="tx1"/>
                </a:solidFill>
                <a:cs typeface="B Mitra" panose="00000400000000000000" pitchFamily="2" charset="-78"/>
              </a:rPr>
              <a:t> </a:t>
            </a:r>
            <a:r>
              <a:rPr lang="fa-IR" sz="1600" b="1" dirty="0" smtClean="0">
                <a:solidFill>
                  <a:srgbClr val="FF0000"/>
                </a:solidFill>
                <a:cs typeface="B Mitra" panose="00000400000000000000" pitchFamily="2" charset="-78"/>
              </a:rPr>
              <a:t>2.</a:t>
            </a:r>
            <a:r>
              <a:rPr lang="fa-IR" sz="1600" b="1" dirty="0" smtClean="0">
                <a:solidFill>
                  <a:schemeClr val="tx1"/>
                </a:solidFill>
                <a:cs typeface="B Mitra" panose="00000400000000000000" pitchFamily="2" charset="-78"/>
              </a:rPr>
              <a:t>اکثر </a:t>
            </a:r>
            <a:r>
              <a:rPr lang="fa-IR" sz="1600" b="1" dirty="0">
                <a:solidFill>
                  <a:schemeClr val="tx1"/>
                </a:solidFill>
                <a:cs typeface="B Mitra" panose="00000400000000000000" pitchFamily="2" charset="-78"/>
              </a:rPr>
              <a:t>کشورهای جهان سوم </a:t>
            </a:r>
            <a:r>
              <a:rPr lang="fa-IR" sz="1600" b="1" dirty="0" smtClean="0">
                <a:solidFill>
                  <a:schemeClr val="tx1"/>
                </a:solidFill>
                <a:cs typeface="B Mitra" panose="00000400000000000000" pitchFamily="2" charset="-78"/>
              </a:rPr>
              <a:t>از </a:t>
            </a:r>
            <a:r>
              <a:rPr lang="fa-IR" sz="1600" b="1" dirty="0" smtClean="0">
                <a:solidFill>
                  <a:srgbClr val="C00000"/>
                </a:solidFill>
                <a:cs typeface="B Mitra" panose="00000400000000000000" pitchFamily="2" charset="-78"/>
              </a:rPr>
              <a:t>بی</a:t>
            </a:r>
            <a:r>
              <a:rPr lang="fa-IR" sz="1600" b="1" dirty="0" smtClean="0">
                <a:solidFill>
                  <a:schemeClr val="tx1"/>
                </a:solidFill>
                <a:cs typeface="B Mitra" panose="00000400000000000000" pitchFamily="2" charset="-78"/>
              </a:rPr>
              <a:t> </a:t>
            </a:r>
            <a:r>
              <a:rPr lang="fa-IR" sz="1600" b="1" dirty="0">
                <a:solidFill>
                  <a:srgbClr val="C00000"/>
                </a:solidFill>
                <a:cs typeface="B Mitra" panose="00000400000000000000" pitchFamily="2" charset="-78"/>
              </a:rPr>
              <a:t>ثباتی سیاسی </a:t>
            </a:r>
            <a:r>
              <a:rPr lang="fa-IR" sz="1600" b="1" dirty="0">
                <a:solidFill>
                  <a:schemeClr val="tx1"/>
                </a:solidFill>
                <a:cs typeface="B Mitra" panose="00000400000000000000" pitchFamily="2" charset="-78"/>
              </a:rPr>
              <a:t>رنج می برند.  این کشورها طی دوران کوتاه استقلال سیاسی خود همواره با نا آرامی ها ی سیاسی شورش ها وانقلابات وکودتاهای نظامی متعددی مواجه بود ه اند</a:t>
            </a:r>
            <a:r>
              <a:rPr lang="fa-IR" sz="1600" b="1" dirty="0" smtClean="0">
                <a:solidFill>
                  <a:schemeClr val="tx1"/>
                </a:solidFill>
                <a:cs typeface="B Mitra" panose="00000400000000000000" pitchFamily="2" charset="-78"/>
              </a:rPr>
              <a:t>.</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3.</a:t>
            </a:r>
            <a:r>
              <a:rPr lang="fa-IR" sz="1600" b="1" dirty="0" smtClean="0">
                <a:solidFill>
                  <a:schemeClr val="tx1"/>
                </a:solidFill>
                <a:cs typeface="B Mitra" panose="00000400000000000000" pitchFamily="2" charset="-78"/>
              </a:rPr>
              <a:t>دربیشتر </a:t>
            </a:r>
            <a:r>
              <a:rPr lang="fa-IR" sz="1600" b="1" dirty="0">
                <a:solidFill>
                  <a:schemeClr val="tx1"/>
                </a:solidFill>
                <a:cs typeface="B Mitra" panose="00000400000000000000" pitchFamily="2" charset="-78"/>
              </a:rPr>
              <a:t>جوامع جهان سوم دولت هایی مستقراند که درعرصه بین الملل درمقابله با دولت های کشورهای پیشرفته بسیار ضعیف هستند </a:t>
            </a:r>
            <a:r>
              <a:rPr lang="fa-IR" sz="1600" b="1" dirty="0">
                <a:solidFill>
                  <a:srgbClr val="C00000"/>
                </a:solidFill>
                <a:cs typeface="B Mitra" panose="00000400000000000000" pitchFamily="2" charset="-78"/>
              </a:rPr>
              <a:t>وقدرت چانه زنی دیپلماتیک </a:t>
            </a:r>
            <a:r>
              <a:rPr lang="fa-IR" sz="1600" b="1" dirty="0">
                <a:solidFill>
                  <a:schemeClr val="tx1"/>
                </a:solidFill>
                <a:cs typeface="B Mitra" panose="00000400000000000000" pitchFamily="2" charset="-78"/>
              </a:rPr>
              <a:t>ویا </a:t>
            </a:r>
            <a:r>
              <a:rPr lang="fa-IR" sz="1600" b="1" dirty="0">
                <a:solidFill>
                  <a:srgbClr val="C00000"/>
                </a:solidFill>
                <a:cs typeface="B Mitra" panose="00000400000000000000" pitchFamily="2" charset="-78"/>
              </a:rPr>
              <a:t>نظامی</a:t>
            </a:r>
            <a:r>
              <a:rPr lang="fa-IR" sz="1600" b="1" dirty="0">
                <a:solidFill>
                  <a:schemeClr val="tx1"/>
                </a:solidFill>
                <a:cs typeface="B Mitra" panose="00000400000000000000" pitchFamily="2" charset="-78"/>
              </a:rPr>
              <a:t> انها بسیار پایین است وبه دلیل نیاز های مختلفی که دارند ناچار به پیوستن به یکی ازقدرت های بزرگ خارجی </a:t>
            </a:r>
            <a:r>
              <a:rPr lang="fa-IR" sz="1600" b="1" dirty="0" smtClean="0">
                <a:solidFill>
                  <a:schemeClr val="tx1"/>
                </a:solidFill>
                <a:cs typeface="B Mitra" panose="00000400000000000000" pitchFamily="2" charset="-78"/>
              </a:rPr>
              <a:t>هستند</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4.</a:t>
            </a:r>
            <a:r>
              <a:rPr lang="fa-IR" sz="1600" b="1" dirty="0" smtClean="0">
                <a:solidFill>
                  <a:schemeClr val="tx1"/>
                </a:solidFill>
                <a:cs typeface="B Mitra" panose="00000400000000000000" pitchFamily="2" charset="-78"/>
              </a:rPr>
              <a:t>بیشتر </a:t>
            </a:r>
            <a:r>
              <a:rPr lang="fa-IR" sz="1600" b="1" dirty="0">
                <a:solidFill>
                  <a:schemeClr val="tx1"/>
                </a:solidFill>
                <a:cs typeface="B Mitra" panose="00000400000000000000" pitchFamily="2" charset="-78"/>
              </a:rPr>
              <a:t>دولتهای جهان سوم به دلایل گوناگونی مثل </a:t>
            </a:r>
            <a:r>
              <a:rPr lang="fa-IR" sz="1600" b="1" dirty="0">
                <a:solidFill>
                  <a:srgbClr val="C00000"/>
                </a:solidFill>
                <a:cs typeface="B Mitra" panose="00000400000000000000" pitchFamily="2" charset="-78"/>
              </a:rPr>
              <a:t>میراثهای استعماری </a:t>
            </a:r>
            <a:r>
              <a:rPr lang="fa-IR" sz="1600" b="1" dirty="0">
                <a:solidFill>
                  <a:schemeClr val="tx1"/>
                </a:solidFill>
                <a:cs typeface="B Mitra" panose="00000400000000000000" pitchFamily="2" charset="-78"/>
              </a:rPr>
              <a:t>یا </a:t>
            </a:r>
            <a:r>
              <a:rPr lang="fa-IR" sz="1600" b="1" dirty="0">
                <a:solidFill>
                  <a:srgbClr val="C00000"/>
                </a:solidFill>
                <a:cs typeface="B Mitra" panose="00000400000000000000" pitchFamily="2" charset="-78"/>
              </a:rPr>
              <a:t>نیاز به جلب سرمایه های خارجی </a:t>
            </a:r>
            <a:r>
              <a:rPr lang="fa-IR" sz="1600" b="1" dirty="0">
                <a:solidFill>
                  <a:schemeClr val="tx1"/>
                </a:solidFill>
                <a:cs typeface="B Mitra" panose="00000400000000000000" pitchFamily="2" charset="-78"/>
              </a:rPr>
              <a:t>چاره ای جز فراهم کردن امتیازات برای سرمایه ها وشرکتهای خارجی درکشورشان </a:t>
            </a:r>
            <a:r>
              <a:rPr lang="fa-IR" sz="1600" b="1" dirty="0" smtClean="0">
                <a:solidFill>
                  <a:schemeClr val="tx1"/>
                </a:solidFill>
                <a:cs typeface="B Mitra" panose="00000400000000000000" pitchFamily="2" charset="-78"/>
              </a:rPr>
              <a:t>نداشتند واین </a:t>
            </a:r>
            <a:r>
              <a:rPr lang="fa-IR" sz="1600" b="1" dirty="0">
                <a:solidFill>
                  <a:schemeClr val="tx1"/>
                </a:solidFill>
                <a:cs typeface="B Mitra" panose="00000400000000000000" pitchFamily="2" charset="-78"/>
              </a:rPr>
              <a:t>امر آنها رامتعهد به </a:t>
            </a:r>
            <a:r>
              <a:rPr lang="fa-IR" sz="1600" b="1" dirty="0">
                <a:solidFill>
                  <a:srgbClr val="C00000"/>
                </a:solidFill>
                <a:cs typeface="B Mitra" panose="00000400000000000000" pitchFamily="2" charset="-78"/>
              </a:rPr>
              <a:t>حفظ منافع خارجی ها </a:t>
            </a:r>
            <a:r>
              <a:rPr lang="fa-IR" sz="1600" b="1" dirty="0">
                <a:solidFill>
                  <a:schemeClr val="tx1"/>
                </a:solidFill>
                <a:cs typeface="B Mitra" panose="00000400000000000000" pitchFamily="2" charset="-78"/>
              </a:rPr>
              <a:t>درکشور خودشان می کرد</a:t>
            </a:r>
            <a:r>
              <a:rPr lang="fa-IR" sz="1600" b="1" dirty="0" smtClean="0">
                <a:solidFill>
                  <a:schemeClr val="tx1"/>
                </a:solidFill>
                <a:cs typeface="B Mitra" panose="00000400000000000000" pitchFamily="2" charset="-78"/>
              </a:rPr>
              <a:t>.</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5.</a:t>
            </a:r>
            <a:r>
              <a:rPr lang="fa-IR" sz="1600" b="1" dirty="0" smtClean="0">
                <a:solidFill>
                  <a:schemeClr val="tx1"/>
                </a:solidFill>
                <a:cs typeface="B Mitra" panose="00000400000000000000" pitchFamily="2" charset="-78"/>
              </a:rPr>
              <a:t>بیشتر </a:t>
            </a:r>
            <a:r>
              <a:rPr lang="fa-IR" sz="1600" b="1" dirty="0">
                <a:solidFill>
                  <a:schemeClr val="tx1"/>
                </a:solidFill>
                <a:cs typeface="B Mitra" panose="00000400000000000000" pitchFamily="2" charset="-78"/>
              </a:rPr>
              <a:t>دولتهای جهان سوم خصوصیات وتمایلات تمرکزگرایانه </a:t>
            </a:r>
            <a:r>
              <a:rPr lang="fa-IR" sz="1600" b="1" dirty="0">
                <a:solidFill>
                  <a:srgbClr val="C00000"/>
                </a:solidFill>
                <a:cs typeface="B Mitra" panose="00000400000000000000" pitchFamily="2" charset="-78"/>
              </a:rPr>
              <a:t>اقتدار طلبانه </a:t>
            </a:r>
            <a:r>
              <a:rPr lang="fa-IR" sz="1600" b="1" dirty="0">
                <a:solidFill>
                  <a:schemeClr val="tx1"/>
                </a:solidFill>
                <a:cs typeface="B Mitra" panose="00000400000000000000" pitchFamily="2" charset="-78"/>
              </a:rPr>
              <a:t>دیکتاتوری وسرکوبگرایانه </a:t>
            </a:r>
            <a:r>
              <a:rPr lang="fa-IR" sz="1600" b="1" dirty="0" smtClean="0">
                <a:solidFill>
                  <a:schemeClr val="tx1"/>
                </a:solidFill>
                <a:cs typeface="B Mitra" panose="00000400000000000000" pitchFamily="2" charset="-78"/>
              </a:rPr>
              <a:t>دارند.</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6.</a:t>
            </a:r>
            <a:r>
              <a:rPr lang="fa-IR" sz="1600" b="1" dirty="0" smtClean="0">
                <a:solidFill>
                  <a:schemeClr val="tx1"/>
                </a:solidFill>
                <a:cs typeface="B Mitra" panose="00000400000000000000" pitchFamily="2" charset="-78"/>
              </a:rPr>
              <a:t>دربیشتر </a:t>
            </a:r>
            <a:r>
              <a:rPr lang="fa-IR" sz="1600" b="1" dirty="0">
                <a:solidFill>
                  <a:schemeClr val="tx1"/>
                </a:solidFill>
                <a:cs typeface="B Mitra" panose="00000400000000000000" pitchFamily="2" charset="-78"/>
              </a:rPr>
              <a:t>این جوامع وجود </a:t>
            </a:r>
            <a:r>
              <a:rPr lang="fa-IR" sz="1600" b="1" dirty="0">
                <a:solidFill>
                  <a:srgbClr val="C00000"/>
                </a:solidFill>
                <a:cs typeface="B Mitra" panose="00000400000000000000" pitchFamily="2" charset="-78"/>
              </a:rPr>
              <a:t>شیوه های متعدد تولید </a:t>
            </a:r>
            <a:r>
              <a:rPr lang="fa-IR" sz="1600" b="1" dirty="0">
                <a:solidFill>
                  <a:schemeClr val="tx1"/>
                </a:solidFill>
                <a:cs typeface="B Mitra" panose="00000400000000000000" pitchFamily="2" charset="-78"/>
              </a:rPr>
              <a:t>بر ساخت وبافت ونقش دولت ها اثرات مهمی دارد.وآنها رادچار تعارضات وناهماهنگی های زیادی می کند</a:t>
            </a:r>
            <a:r>
              <a:rPr lang="fa-IR" sz="1600" b="1" dirty="0" smtClean="0">
                <a:solidFill>
                  <a:schemeClr val="tx1"/>
                </a:solidFill>
                <a:cs typeface="B Mitra" panose="00000400000000000000" pitchFamily="2" charset="-78"/>
              </a:rPr>
              <a:t>.</a:t>
            </a:r>
            <a:endParaRPr lang="en-US" sz="1600" b="1" dirty="0">
              <a:solidFill>
                <a:schemeClr val="tx1"/>
              </a:solidFill>
              <a:cs typeface="B Mitra" panose="00000400000000000000" pitchFamily="2" charset="-78"/>
            </a:endParaRPr>
          </a:p>
          <a:p>
            <a:pPr lvl="0" algn="justLow" rtl="1"/>
            <a:r>
              <a:rPr lang="fa-IR" sz="1600" b="1" dirty="0" smtClean="0">
                <a:solidFill>
                  <a:srgbClr val="FF0000"/>
                </a:solidFill>
                <a:cs typeface="B Mitra" panose="00000400000000000000" pitchFamily="2" charset="-78"/>
              </a:rPr>
              <a:t>7.</a:t>
            </a:r>
            <a:r>
              <a:rPr lang="fa-IR" sz="1600" b="1" dirty="0" smtClean="0">
                <a:solidFill>
                  <a:schemeClr val="tx1"/>
                </a:solidFill>
                <a:cs typeface="B Mitra" panose="00000400000000000000" pitchFamily="2" charset="-78"/>
              </a:rPr>
              <a:t>اکثر </a:t>
            </a:r>
            <a:r>
              <a:rPr lang="fa-IR" sz="1600" b="1" dirty="0">
                <a:solidFill>
                  <a:schemeClr val="tx1"/>
                </a:solidFill>
                <a:cs typeface="B Mitra" panose="00000400000000000000" pitchFamily="2" charset="-78"/>
              </a:rPr>
              <a:t>دولت های جهان سوم بسیار بیشتر ازدولت های سرمایه داری پیشرفته د</a:t>
            </a:r>
            <a:r>
              <a:rPr lang="fa-IR" sz="1600" b="1" dirty="0">
                <a:solidFill>
                  <a:srgbClr val="C00000"/>
                </a:solidFill>
                <a:cs typeface="B Mitra" panose="00000400000000000000" pitchFamily="2" charset="-78"/>
              </a:rPr>
              <a:t>رامور اقتصادی واجتماعی مداخله </a:t>
            </a:r>
            <a:r>
              <a:rPr lang="fa-IR" sz="1600" b="1" dirty="0" smtClean="0">
                <a:solidFill>
                  <a:schemeClr val="tx1"/>
                </a:solidFill>
                <a:cs typeface="B Mitra" panose="00000400000000000000" pitchFamily="2" charset="-78"/>
              </a:rPr>
              <a:t>می </a:t>
            </a:r>
            <a:r>
              <a:rPr lang="fa-IR" sz="1600" b="1" dirty="0">
                <a:solidFill>
                  <a:schemeClr val="tx1"/>
                </a:solidFill>
                <a:cs typeface="B Mitra" panose="00000400000000000000" pitchFamily="2" charset="-78"/>
              </a:rPr>
              <a:t>کنند</a:t>
            </a:r>
            <a:r>
              <a:rPr lang="fa-IR" sz="1600" b="1" dirty="0" smtClean="0">
                <a:solidFill>
                  <a:schemeClr val="tx1"/>
                </a:solidFill>
                <a:cs typeface="B Mitra" panose="00000400000000000000" pitchFamily="2" charset="-78"/>
              </a:rPr>
              <a:t>.</a:t>
            </a:r>
            <a:endParaRPr lang="en-US" sz="1600" b="1" dirty="0">
              <a:solidFill>
                <a:schemeClr val="tx1"/>
              </a:solidFill>
              <a:cs typeface="B Mitra" panose="00000400000000000000" pitchFamily="2" charset="-78"/>
            </a:endParaRPr>
          </a:p>
          <a:p>
            <a:pPr algn="justLow" rtl="1"/>
            <a:endParaRPr lang="en-US" sz="1600" b="1" dirty="0">
              <a:solidFill>
                <a:schemeClr val="tx1"/>
              </a:solidFill>
              <a:cs typeface="B Mitra" panose="00000400000000000000" pitchFamily="2" charset="-78"/>
            </a:endParaRPr>
          </a:p>
        </p:txBody>
      </p:sp>
    </p:spTree>
    <p:extLst>
      <p:ext uri="{BB962C8B-B14F-4D97-AF65-F5344CB8AC3E}">
        <p14:creationId xmlns:p14="http://schemas.microsoft.com/office/powerpoint/2010/main" val="28899249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082656" y="2006946"/>
            <a:ext cx="3969899" cy="2648197"/>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r" rtl="1"/>
            <a:r>
              <a:rPr lang="fa-IR" sz="3600" dirty="0" smtClean="0">
                <a:solidFill>
                  <a:srgbClr val="00B0F0"/>
                </a:solidFill>
                <a:effectLst>
                  <a:reflection blurRad="6350" stA="55000" endA="50" endPos="85000" dist="29997" dir="5400000" sy="-100000" algn="bl" rotWithShape="0"/>
                </a:effectLst>
                <a:cs typeface="2  Farnaz" panose="00000400000000000000" pitchFamily="2" charset="-78"/>
              </a:rPr>
              <a:t>تهیه کنندگان:</a:t>
            </a:r>
          </a:p>
          <a:p>
            <a:pPr algn="r" rtl="1"/>
            <a:r>
              <a:rPr lang="fa-IR" sz="3600" dirty="0" smtClean="0">
                <a:solidFill>
                  <a:srgbClr val="00B0F0"/>
                </a:solidFill>
                <a:effectLst>
                  <a:reflection blurRad="6350" stA="55000" endA="50" endPos="85000" dist="29997" dir="5400000" sy="-100000" algn="bl" rotWithShape="0"/>
                </a:effectLst>
                <a:cs typeface="2  Farnaz" panose="00000400000000000000" pitchFamily="2" charset="-78"/>
              </a:rPr>
              <a:t>حمیدموقر</a:t>
            </a:r>
          </a:p>
          <a:p>
            <a:pPr algn="r" rtl="1"/>
            <a:r>
              <a:rPr lang="fa-IR" sz="3600" dirty="0" smtClean="0">
                <a:solidFill>
                  <a:srgbClr val="00B0F0"/>
                </a:solidFill>
                <a:effectLst>
                  <a:reflection blurRad="6350" stA="55000" endA="50" endPos="85000" dist="29997" dir="5400000" sy="-100000" algn="bl" rotWithShape="0"/>
                </a:effectLst>
                <a:cs typeface="2  Farnaz" panose="00000400000000000000" pitchFamily="2" charset="-78"/>
              </a:rPr>
              <a:t>محمودکیوان نژاد</a:t>
            </a:r>
          </a:p>
          <a:p>
            <a:pPr algn="r" rtl="1"/>
            <a:r>
              <a:rPr lang="fa-IR" sz="3600" dirty="0" smtClean="0">
                <a:solidFill>
                  <a:srgbClr val="00B0F0"/>
                </a:solidFill>
                <a:effectLst>
                  <a:reflection blurRad="6350" stA="55000" endA="50" endPos="85000" dist="29997" dir="5400000" sy="-100000" algn="bl" rotWithShape="0"/>
                </a:effectLst>
                <a:cs typeface="2  Farnaz" panose="00000400000000000000" pitchFamily="2" charset="-78"/>
              </a:rPr>
              <a:t>ابوذر جوادی مقدم</a:t>
            </a:r>
          </a:p>
        </p:txBody>
      </p:sp>
    </p:spTree>
    <p:extLst>
      <p:ext uri="{BB962C8B-B14F-4D97-AF65-F5344CB8AC3E}">
        <p14:creationId xmlns:p14="http://schemas.microsoft.com/office/powerpoint/2010/main" val="28472687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7916</TotalTime>
  <Words>3092</Words>
  <Application>Microsoft Office PowerPoint</Application>
  <PresentationFormat>Custom</PresentationFormat>
  <Paragraphs>193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Facet</vt:lpstr>
      <vt:lpstr>PowerPoint Presentation</vt:lpstr>
      <vt:lpstr>مسائل سیاسی- اقتصادی جهان سوم  بخش سوم کتاب</vt:lpstr>
      <vt:lpstr>مباحث نظری درباره دولت وسیاست درجهان سوم </vt:lpstr>
      <vt:lpstr>نظریات مختلف درباره ویژگی های سیاسی جوامع شرقی </vt:lpstr>
      <vt:lpstr>نظریات نظریه پردازان نوسازی درباره دولت وسیاست</vt:lpstr>
      <vt:lpstr>PowerPoint Presentation</vt:lpstr>
      <vt:lpstr>PowerPoint Presentation</vt:lpstr>
      <vt:lpstr>وی و همکارانش برتمایز فرهنگ سیاسی درجوامع درحال توسعه با جوامع توسعه یافته نیز تاکید می کنند وبراساس نوع ومیزان مشارکت سیاسی چهار نوع نظام سیاسی را از یکدیگر متمایز می کنند:</vt:lpstr>
      <vt:lpstr>انتقادات به مکتب نوسازی</vt:lpstr>
      <vt:lpstr>نظرات نظریه پردازان وابستگی درباره دولت وسیاست</vt:lpstr>
      <vt:lpstr>نظریات نظریه پردازان نظام جهانی درباره دولت وتوسعه</vt:lpstr>
      <vt:lpstr>نظریه دولت درجوامع پسا استعماری</vt:lpstr>
      <vt:lpstr>پیشینه های تاریخی ومبانی اجتماعی دولت وسیاست درجهان سوم </vt:lpstr>
      <vt:lpstr>دولت های استعماری</vt:lpstr>
      <vt:lpstr>مبانی اجتماعی دولت وسیاست</vt:lpstr>
      <vt:lpstr>پیامدهای تعارضات قومی ومذهبی درکشورهای جهان سوم</vt:lpstr>
      <vt:lpstr>طبقات اجتماعی درکشورهای جهان  سوم وآثار آن بر دولت وتعارضات سیاسی</vt:lpstr>
      <vt:lpstr>نظامها ونهاد های سیاسی درجهان سوم</vt:lpstr>
      <vt:lpstr>PowerPoint Presentation</vt:lpstr>
      <vt:lpstr>جنبش ها ورژیم های انقلابی وانواع آنها</vt:lpstr>
      <vt:lpstr>جنبش ها وحکومت های  انقلابی در آفریقا</vt:lpstr>
      <vt:lpstr>PowerPoint Presentation</vt:lpstr>
      <vt:lpstr>نتیجه گیری</vt:lpstr>
      <vt:lpstr>PowerPoint Presentation</vt:lpstr>
    </vt:vector>
  </TitlesOfParts>
  <Company>Office07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Sorena</dc:creator>
  <cp:lastModifiedBy>salam</cp:lastModifiedBy>
  <cp:revision>77</cp:revision>
  <dcterms:created xsi:type="dcterms:W3CDTF">2014-11-21T16:43:44Z</dcterms:created>
  <dcterms:modified xsi:type="dcterms:W3CDTF">2014-12-12T09:39:15Z</dcterms:modified>
</cp:coreProperties>
</file>