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84" r:id="rId2"/>
    <p:sldId id="314" r:id="rId3"/>
    <p:sldId id="276" r:id="rId4"/>
    <p:sldId id="285" r:id="rId5"/>
    <p:sldId id="286" r:id="rId6"/>
    <p:sldId id="287" r:id="rId7"/>
    <p:sldId id="288" r:id="rId8"/>
    <p:sldId id="289" r:id="rId9"/>
    <p:sldId id="290" r:id="rId10"/>
    <p:sldId id="291" r:id="rId11"/>
    <p:sldId id="292" r:id="rId12"/>
    <p:sldId id="293" r:id="rId13"/>
    <p:sldId id="294" r:id="rId14"/>
    <p:sldId id="317"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91" d="100"/>
          <a:sy n="91" d="100"/>
        </p:scale>
        <p:origin x="-1410"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E18DD2-29E0-4FD6-A2E5-13BE3D037826}" type="datetimeFigureOut">
              <a:rPr lang="en-US" smtClean="0"/>
              <a:t>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4A7C68-13D0-479A-8B03-A322A88598F4}" type="slidenum">
              <a:rPr lang="en-US" smtClean="0"/>
              <a:t>‹#›</a:t>
            </a:fld>
            <a:endParaRPr lang="en-US"/>
          </a:p>
        </p:txBody>
      </p:sp>
    </p:spTree>
    <p:extLst>
      <p:ext uri="{BB962C8B-B14F-4D97-AF65-F5344CB8AC3E}">
        <p14:creationId xmlns:p14="http://schemas.microsoft.com/office/powerpoint/2010/main" val="641702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4A7C68-13D0-479A-8B03-A322A88598F4}" type="slidenum">
              <a:rPr lang="en-US" smtClean="0"/>
              <a:t>22</a:t>
            </a:fld>
            <a:endParaRPr lang="en-US"/>
          </a:p>
        </p:txBody>
      </p:sp>
    </p:spTree>
    <p:extLst>
      <p:ext uri="{BB962C8B-B14F-4D97-AF65-F5344CB8AC3E}">
        <p14:creationId xmlns:p14="http://schemas.microsoft.com/office/powerpoint/2010/main" val="22923963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FF21A8ED-796B-46FF-BFDC-1910AA8E5949}" type="datetimeFigureOut">
              <a:rPr lang="en-US" smtClean="0"/>
              <a:t>1/4/2017</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8EEB669A-A0A0-4ADD-8FB8-410D840CF22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21A8ED-796B-46FF-BFDC-1910AA8E5949}" type="datetimeFigureOut">
              <a:rPr lang="en-US" smtClean="0"/>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B669A-A0A0-4ADD-8FB8-410D840CF22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1A8ED-796B-46FF-BFDC-1910AA8E5949}" type="datetimeFigureOut">
              <a:rPr lang="en-US" smtClean="0"/>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B669A-A0A0-4ADD-8FB8-410D840CF22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F21A8ED-796B-46FF-BFDC-1910AA8E5949}" type="datetimeFigureOut">
              <a:rPr lang="en-US" smtClean="0"/>
              <a:t>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B669A-A0A0-4ADD-8FB8-410D840CF227}"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F21A8ED-796B-46FF-BFDC-1910AA8E5949}" type="datetimeFigureOut">
              <a:rPr lang="en-US" smtClean="0"/>
              <a:t>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EB669A-A0A0-4ADD-8FB8-410D840CF227}"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21A8ED-796B-46FF-BFDC-1910AA8E5949}" type="datetimeFigureOut">
              <a:rPr lang="en-US" smtClean="0"/>
              <a:t>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EB669A-A0A0-4ADD-8FB8-410D840CF22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21A8ED-796B-46FF-BFDC-1910AA8E5949}" type="datetimeFigureOut">
              <a:rPr lang="en-US" smtClean="0"/>
              <a:t>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EB669A-A0A0-4ADD-8FB8-410D840CF22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FF21A8ED-796B-46FF-BFDC-1910AA8E5949}" type="datetimeFigureOut">
              <a:rPr lang="en-US" smtClean="0"/>
              <a:t>1/4/2017</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8EEB669A-A0A0-4ADD-8FB8-410D840CF22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FF21A8ED-796B-46FF-BFDC-1910AA8E5949}" type="datetimeFigureOut">
              <a:rPr lang="en-US" smtClean="0"/>
              <a:t>1/4/2017</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8EEB669A-A0A0-4ADD-8FB8-410D840CF22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21A8ED-796B-46FF-BFDC-1910AA8E5949}" type="datetimeFigureOut">
              <a:rPr lang="en-US" smtClean="0"/>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B669A-A0A0-4ADD-8FB8-410D840CF22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21A8ED-796B-46FF-BFDC-1910AA8E5949}" type="datetimeFigureOut">
              <a:rPr lang="en-US" smtClean="0"/>
              <a:t>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B669A-A0A0-4ADD-8FB8-410D840CF22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FF21A8ED-796B-46FF-BFDC-1910AA8E5949}" type="datetimeFigureOut">
              <a:rPr lang="en-US" smtClean="0"/>
              <a:t>1/4/2017</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8EEB669A-A0A0-4ADD-8FB8-410D840CF22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بسم الله رحمان رحیم\1_b_0016.png"/>
          <p:cNvPicPr/>
          <p:nvPr/>
        </p:nvPicPr>
        <p:blipFill>
          <a:blip r:embed="rId2"/>
          <a:srcRect/>
          <a:stretch>
            <a:fillRect/>
          </a:stretch>
        </p:blipFill>
        <p:spPr bwMode="auto">
          <a:xfrm>
            <a:off x="1979712" y="855382"/>
            <a:ext cx="4961726" cy="4085786"/>
          </a:xfrm>
          <a:prstGeom prst="rect">
            <a:avLst/>
          </a:prstGeom>
          <a:noFill/>
          <a:ln w="9525">
            <a:noFill/>
            <a:miter lim="800000"/>
            <a:headEnd/>
            <a:tailEnd/>
          </a:ln>
        </p:spPr>
      </p:pic>
    </p:spTree>
    <p:extLst>
      <p:ext uri="{BB962C8B-B14F-4D97-AF65-F5344CB8AC3E}">
        <p14:creationId xmlns:p14="http://schemas.microsoft.com/office/powerpoint/2010/main" val="8557167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965245" cy="4555634"/>
          </a:xfrm>
        </p:spPr>
        <p:txBody>
          <a:bodyPr anchor="t">
            <a:normAutofit fontScale="90000"/>
          </a:bodyPr>
          <a:lstStyle/>
          <a:p>
            <a:r>
              <a:rPr lang="fa-IR" dirty="0" smtClean="0"/>
              <a:t>روند توسعه در برزیل</a:t>
            </a:r>
            <a:br>
              <a:rPr lang="fa-IR" dirty="0" smtClean="0"/>
            </a:br>
            <a:r>
              <a:rPr lang="fa-IR" dirty="0"/>
              <a:t/>
            </a:r>
            <a:br>
              <a:rPr lang="fa-IR" dirty="0"/>
            </a:br>
            <a:r>
              <a:rPr lang="fa-IR" dirty="0" smtClean="0"/>
              <a:t/>
            </a:r>
            <a:br>
              <a:rPr lang="fa-IR" dirty="0" smtClean="0"/>
            </a:br>
            <a:r>
              <a:rPr lang="fa-IR" dirty="0" smtClean="0"/>
              <a:t>جناب دکتر دبیری مهر</a:t>
            </a:r>
            <a:br>
              <a:rPr lang="fa-IR" dirty="0" smtClean="0"/>
            </a:br>
            <a:r>
              <a:rPr lang="fa-IR" dirty="0"/>
              <a:t/>
            </a:r>
            <a:br>
              <a:rPr lang="fa-IR" dirty="0"/>
            </a:br>
            <a:r>
              <a:rPr lang="fa-IR" dirty="0" smtClean="0"/>
              <a:t>آقایان حیدری ، وفایی ، میرزاده</a:t>
            </a:r>
            <a:br>
              <a:rPr lang="fa-IR" dirty="0" smtClean="0"/>
            </a:br>
            <a:endParaRPr lang="en-US" dirty="0"/>
          </a:p>
        </p:txBody>
      </p:sp>
    </p:spTree>
    <p:extLst>
      <p:ext uri="{BB962C8B-B14F-4D97-AF65-F5344CB8AC3E}">
        <p14:creationId xmlns:p14="http://schemas.microsoft.com/office/powerpoint/2010/main" val="3887420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692696"/>
            <a:ext cx="6965245" cy="811218"/>
          </a:xfrm>
        </p:spPr>
        <p:txBody>
          <a:bodyPr>
            <a:normAutofit/>
          </a:bodyPr>
          <a:lstStyle/>
          <a:p>
            <a:pPr rtl="1"/>
            <a:r>
              <a:rPr lang="fa-IR" sz="4000" b="1" dirty="0" smtClean="0">
                <a:cs typeface="B Nazanin" panose="00000400000000000000" pitchFamily="2" charset="-78"/>
              </a:rPr>
              <a:t>چکیده</a:t>
            </a:r>
            <a:endParaRPr lang="en-US" sz="40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484785"/>
            <a:ext cx="6615837" cy="4536504"/>
          </a:xfrm>
        </p:spPr>
        <p:txBody>
          <a:bodyPr>
            <a:normAutofit/>
          </a:bodyPr>
          <a:lstStyle/>
          <a:p>
            <a:pPr algn="just" rtl="1"/>
            <a:r>
              <a:rPr lang="fa-IR" dirty="0" smtClean="0">
                <a:cs typeface="B Nazanin" panose="00000400000000000000" pitchFamily="2" charset="-78"/>
              </a:rPr>
              <a:t>برزیل </a:t>
            </a:r>
            <a:r>
              <a:rPr lang="fa-IR" dirty="0">
                <a:cs typeface="B Nazanin" panose="00000400000000000000" pitchFamily="2" charset="-78"/>
              </a:rPr>
              <a:t>کنونی (در نخستین سال های دهه دوم قرن بیست و یکم)، به عنوان دهمین اقتصاد برتر جهان و دومین کشور جذب کننده سرمایه خارجی و نیز به عنوان یکی از اعضای نسل سوم کشورهای تازه صنعتی شده (</a:t>
            </a:r>
            <a:r>
              <a:rPr lang="en-US" dirty="0">
                <a:cs typeface="B Nazanin" panose="00000400000000000000" pitchFamily="2" charset="-78"/>
              </a:rPr>
              <a:t>NICs</a:t>
            </a:r>
            <a:r>
              <a:rPr lang="fa-IR" dirty="0">
                <a:cs typeface="B Nazanin" panose="00000400000000000000" pitchFamily="2" charset="-78"/>
              </a:rPr>
              <a:t>)، در مسیر توسعه و پیشرفت قرار گرفته است. یکی از مسائل اساسی برزیل، نسبت بین توسعه اقتصادی و توسعه سیاسی، طی دهه های گذشته است. این نسبت، به ویژه، از دهه 1960 که نظامیان، قدرت سیاسی را با کودتا به دست گرفته و برای مدت محدودی، رشد اقتصادی را با عنوان «معجزه برزیلی» به وجود آوردند، اهمیت زیادی پیدا می کند. روند توسعه پرفراز و نشیب برزیل، در جریان بحران بدهی ها در اواخر دهه 1970 و شکل گیری حکومت انتخابی دموکراتیک در نیمه دهه 1980، به همراه رشد و توسعه نسبتاً پایدار در دو  دهه 1990 و 2000، نسبت بین دو عرصه توسعه سیاسی و اقتصادی را در این کشور دوچندان و قابل تأمل می </a:t>
            </a:r>
            <a:r>
              <a:rPr lang="fa-IR" dirty="0" smtClean="0">
                <a:cs typeface="B Nazanin" panose="00000400000000000000" pitchFamily="2" charset="-78"/>
              </a:rPr>
              <a:t>کند.قصد گروه تحقیق نگاهی نسبتا متفاوت بر چگونگیه توسعه از لحاظ سیاسی و اقتصادی با تاکید بر تاثیرات متقابل این دو برهم است.</a:t>
            </a:r>
            <a:endParaRPr lang="en-US" dirty="0">
              <a:cs typeface="B Nazanin" panose="00000400000000000000" pitchFamily="2" charset="-78"/>
            </a:endParaRPr>
          </a:p>
        </p:txBody>
      </p:sp>
    </p:spTree>
    <p:extLst>
      <p:ext uri="{BB962C8B-B14F-4D97-AF65-F5344CB8AC3E}">
        <p14:creationId xmlns:p14="http://schemas.microsoft.com/office/powerpoint/2010/main" val="29026027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normAutofit/>
          </a:bodyPr>
          <a:lstStyle/>
          <a:p>
            <a:pPr rtl="1"/>
            <a:r>
              <a:rPr lang="fa-IR" sz="4000" b="1" dirty="0" smtClean="0">
                <a:cs typeface="B Nazanin" panose="00000400000000000000" pitchFamily="2" charset="-78"/>
              </a:rPr>
              <a:t>مقدمه</a:t>
            </a:r>
            <a:endParaRPr lang="en-US" sz="40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783003"/>
            <a:ext cx="6615837" cy="4238285"/>
          </a:xfrm>
        </p:spPr>
        <p:txBody>
          <a:bodyPr>
            <a:normAutofit lnSpcReduction="10000"/>
          </a:bodyPr>
          <a:lstStyle/>
          <a:p>
            <a:pPr algn="just" rtl="1"/>
            <a:r>
              <a:rPr lang="fa-IR" dirty="0" smtClean="0">
                <a:cs typeface="B Nazanin" panose="00000400000000000000" pitchFamily="2" charset="-78"/>
              </a:rPr>
              <a:t>برزیل </a:t>
            </a:r>
            <a:r>
              <a:rPr lang="fa-IR" dirty="0">
                <a:cs typeface="B Nazanin" panose="00000400000000000000" pitchFamily="2" charset="-78"/>
              </a:rPr>
              <a:t>دهه نخست قرن بیست و یکم، در مقام یکی از کشورهای در حال رشد و توسعه موفق، دارای ویژگی ها و مختصاتی است که آن را قابل تأمل و بررسی می کند. برزیل به لحاظ داخلی، کشوری نسبتاً پرجمعیت با حدود 190 میلیون نفر، دارای درآمد سرانه بیش از 4000 دلار در سال، واجد همگرایی و یکپارچگی فرهنگی، دارای بازار داخلی گسترده و نیز صادرکننده محصولات کشاورزی و صنعتی می باشد. این کشور از نظر منطقه ای، بزرگترین و پرجمعیت ترین کشور آمریکای لاتین، دومین دارنده ذخایر نفت در این منطقه پس از ونزوئلا، دارنده بزرگ ترین تجارت بین المللی در منطقه و عضو پیمان های مرکوسور، اوناسور، بریکس، جی15 و جی20 است. به علاوه، از لحاظ بین المللی، پنجمین کشور بزرگ و پرجمعیت جهان، دهمین اقتصاد بزرگ دنیا، دومین جذب کننده سرمایه خارجی و یکی از قدرت های اقتصادی در حال مطرح شدن در عرصه بین المللی می باشد. برزیل از آغاز روند رشد تاکنون، فرایند رشد و توسعه پرفراز و نشیبی را پشت سر گذاشته است. این کشور در سال 1822 به استقلال رسید</a:t>
            </a:r>
            <a:r>
              <a:rPr lang="fa-IR" dirty="0" smtClean="0">
                <a:cs typeface="B Nazanin" panose="00000400000000000000" pitchFamily="2" charset="-78"/>
              </a:rPr>
              <a:t>.</a:t>
            </a:r>
            <a:endParaRPr lang="en-US" dirty="0">
              <a:cs typeface="B Nazanin" panose="00000400000000000000" pitchFamily="2" charset="-78"/>
            </a:endParaRPr>
          </a:p>
        </p:txBody>
      </p:sp>
    </p:spTree>
    <p:extLst>
      <p:ext uri="{BB962C8B-B14F-4D97-AF65-F5344CB8AC3E}">
        <p14:creationId xmlns:p14="http://schemas.microsoft.com/office/powerpoint/2010/main" val="523689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196753"/>
            <a:ext cx="6615837" cy="4824536"/>
          </a:xfrm>
        </p:spPr>
        <p:txBody>
          <a:bodyPr>
            <a:normAutofit/>
          </a:bodyPr>
          <a:lstStyle/>
          <a:p>
            <a:pPr algn="just" rtl="1"/>
            <a:r>
              <a:rPr lang="fa-IR" dirty="0">
                <a:cs typeface="B Nazanin" panose="00000400000000000000" pitchFamily="2" charset="-78"/>
              </a:rPr>
              <a:t>توسعه برزیل مانند سایر کشورهای جهان سوم، عمدتاً پس از جنگ جهانی دوم آغاز شد.</a:t>
            </a:r>
            <a:endParaRPr lang="en-US" dirty="0">
              <a:cs typeface="B Nazanin" panose="00000400000000000000" pitchFamily="2" charset="-78"/>
            </a:endParaRPr>
          </a:p>
          <a:p>
            <a:pPr algn="just" rtl="1"/>
            <a:r>
              <a:rPr lang="fa-IR" dirty="0">
                <a:cs typeface="B Nazanin" panose="00000400000000000000" pitchFamily="2" charset="-78"/>
              </a:rPr>
              <a:t>برزیل، طی دوره حدود 65 ساله پس از جنگ جهانی دوم، یعنی از 1945 تا 2011، سه مرحله تاریخی مهم را در روند توسعه خود، پشت سر گذاشته است، این کشور از 1964 ـ 1945، دارای روند رشد و توسعه اقتصادی نامناسبی بوده و به رغم وجود حکومت انتخابی ریاست جمهوری، از وضعیت ثبات اقتصادی، اجتماعی و سیاسی قابل قبولی برخوردار نبود. </a:t>
            </a:r>
            <a:endParaRPr lang="en-US" dirty="0">
              <a:cs typeface="B Nazanin" panose="00000400000000000000" pitchFamily="2" charset="-78"/>
            </a:endParaRPr>
          </a:p>
          <a:p>
            <a:pPr algn="just" rtl="1"/>
            <a:r>
              <a:rPr lang="fa-IR" dirty="0">
                <a:cs typeface="B Nazanin" panose="00000400000000000000" pitchFamily="2" charset="-78"/>
              </a:rPr>
              <a:t>دوره موسوم به «معجزه اقتصادی» از 1968 تا 1973 و دوره مشهور «بحران بدهی ها» از 1979 تا 1985. این کشور با پایان حکومت ژنرال ها، از 1985 تا 2011 به مدت حدود 25 سال، رشد اقتصادی نسبتاً پایداری را تجربه کرده و روند دموکراتیزاسیون نیز در آن پیشرفت داشته، همچنین ثبات سیاسی به طور نسبی برقرار شده است. </a:t>
            </a:r>
            <a:endParaRPr lang="en-US" dirty="0">
              <a:cs typeface="B Nazanin" panose="00000400000000000000" pitchFamily="2" charset="-78"/>
            </a:endParaRPr>
          </a:p>
        </p:txBody>
      </p:sp>
    </p:spTree>
    <p:extLst>
      <p:ext uri="{BB962C8B-B14F-4D97-AF65-F5344CB8AC3E}">
        <p14:creationId xmlns:p14="http://schemas.microsoft.com/office/powerpoint/2010/main" val="32758923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normAutofit/>
          </a:bodyPr>
          <a:lstStyle/>
          <a:p>
            <a:pPr rtl="1"/>
            <a:r>
              <a:rPr lang="fa-IR" sz="4000" b="1" dirty="0">
                <a:cs typeface="B Nazanin" panose="00000400000000000000" pitchFamily="2" charset="-78"/>
              </a:rPr>
              <a:t>1. روند توسعه و دموکراسی در </a:t>
            </a:r>
            <a:r>
              <a:rPr lang="fa-IR" sz="4000" b="1" dirty="0" smtClean="0">
                <a:cs typeface="B Nazanin" panose="00000400000000000000" pitchFamily="2" charset="-78"/>
              </a:rPr>
              <a:t>برزیل</a:t>
            </a:r>
            <a:endParaRPr lang="en-US" sz="40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783003"/>
            <a:ext cx="6615837" cy="4238285"/>
          </a:xfrm>
        </p:spPr>
        <p:txBody>
          <a:bodyPr>
            <a:normAutofit/>
          </a:bodyPr>
          <a:lstStyle/>
          <a:p>
            <a:pPr algn="just" rtl="1"/>
            <a:r>
              <a:rPr lang="fa-IR" dirty="0" smtClean="0">
                <a:cs typeface="B Nazanin" panose="00000400000000000000" pitchFamily="2" charset="-78"/>
              </a:rPr>
              <a:t>چند </a:t>
            </a:r>
            <a:r>
              <a:rPr lang="fa-IR" dirty="0">
                <a:cs typeface="B Nazanin" panose="00000400000000000000" pitchFamily="2" charset="-78"/>
              </a:rPr>
              <a:t>تحول مهم، مسیر توسعه اقتصادی و سیاسی برزیل را دگرگون کرد: استقلال (1822)، جایگزینی امپراتوری به وسیله جمهوری کلاسیک (1888)، انقلاب (1930)، فروپاشی دموکراسی توده ای (1964 ـ 1955)، رشد یک رژیم اقتدارگرای بوروکراتیک با اقتدار عالیه نیروهای نظامی (1981 ـ 1964) و در نهایت گذار به دموکراسی (1985) و تحکیم یک رژیم دموکراتیک (2011 ـ 1994) (مونترو، 2009: 11). این موارد، نقاط عطفی در تاریخ برزیل هستند که بر مسیر و جهت گیری توسعه اقتصادی و سیاسی این کشور، تاثیر بسزایی داشته اند. </a:t>
            </a:r>
            <a:endParaRPr lang="en-US" dirty="0">
              <a:cs typeface="B Nazanin" panose="00000400000000000000" pitchFamily="2" charset="-78"/>
            </a:endParaRPr>
          </a:p>
          <a:p>
            <a:pPr algn="just" rtl="1"/>
            <a:r>
              <a:rPr lang="en-US" dirty="0">
                <a:cs typeface="B Nazanin" panose="00000400000000000000" pitchFamily="2" charset="-78"/>
              </a:rPr>
              <a:t>. </a:t>
            </a:r>
            <a:r>
              <a:rPr lang="en-US" dirty="0" smtClean="0">
                <a:cs typeface="B Nazanin" panose="00000400000000000000" pitchFamily="2" charset="-78"/>
              </a:rPr>
              <a:t>Montero</a:t>
            </a:r>
            <a:endParaRPr lang="en-US" dirty="0">
              <a:cs typeface="B Nazanin" panose="00000400000000000000" pitchFamily="2" charset="-78"/>
            </a:endParaRPr>
          </a:p>
        </p:txBody>
      </p:sp>
    </p:spTree>
    <p:extLst>
      <p:ext uri="{BB962C8B-B14F-4D97-AF65-F5344CB8AC3E}">
        <p14:creationId xmlns:p14="http://schemas.microsoft.com/office/powerpoint/2010/main" val="16214613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normAutofit/>
          </a:bodyPr>
          <a:lstStyle/>
          <a:p>
            <a:pPr lvl="2" algn="ctr" rtl="1">
              <a:spcBef>
                <a:spcPct val="0"/>
              </a:spcBef>
            </a:pPr>
            <a:r>
              <a:rPr lang="fa-IR" sz="2800" b="1" dirty="0">
                <a:solidFill>
                  <a:schemeClr val="tx1"/>
                </a:solidFill>
                <a:cs typeface="B Nazanin" panose="00000400000000000000" pitchFamily="2" charset="-78"/>
              </a:rPr>
              <a:t>روند رشد و توسعه اقتصادی در دوره </a:t>
            </a:r>
            <a:r>
              <a:rPr lang="fa-IR" sz="2800" b="1" dirty="0" smtClean="0">
                <a:solidFill>
                  <a:schemeClr val="tx1"/>
                </a:solidFill>
                <a:cs typeface="B Nazanin" panose="00000400000000000000" pitchFamily="2" charset="-78"/>
              </a:rPr>
              <a:t>نظامیان</a:t>
            </a:r>
            <a:endParaRPr lang="en-US" sz="5400" dirty="0">
              <a:solidFill>
                <a:schemeClr val="tx1"/>
              </a:solidFill>
              <a:cs typeface="B Nazanin" panose="00000400000000000000" pitchFamily="2" charset="-78"/>
            </a:endParaRPr>
          </a:p>
        </p:txBody>
      </p:sp>
      <p:sp>
        <p:nvSpPr>
          <p:cNvPr id="3" name="Content Placeholder 2"/>
          <p:cNvSpPr>
            <a:spLocks noGrp="1"/>
          </p:cNvSpPr>
          <p:nvPr>
            <p:ph idx="1"/>
          </p:nvPr>
        </p:nvSpPr>
        <p:spPr>
          <a:xfrm>
            <a:off x="1340539" y="1783003"/>
            <a:ext cx="6615837" cy="4238285"/>
          </a:xfrm>
        </p:spPr>
        <p:txBody>
          <a:bodyPr>
            <a:normAutofit/>
          </a:bodyPr>
          <a:lstStyle/>
          <a:p>
            <a:pPr algn="just" rtl="1"/>
            <a:r>
              <a:rPr lang="fa-IR" dirty="0" smtClean="0">
                <a:cs typeface="B Nazanin" panose="00000400000000000000" pitchFamily="2" charset="-78"/>
              </a:rPr>
              <a:t>برزیل </a:t>
            </a:r>
            <a:r>
              <a:rPr lang="fa-IR" dirty="0">
                <a:cs typeface="B Nazanin" panose="00000400000000000000" pitchFamily="2" charset="-78"/>
              </a:rPr>
              <a:t>پس از جنگ جهانی دوم، با داشتن ثروت طبیعی مناسب، ولی سطح درآمد بسیار پایین مردم، به صورت کشوری نامتعادل و پر از تناقضات اجتماعی و اقتصادی معرفی شده است. ایده صنعتی سازی و توسعه اقتصادی، به عنوان استراتژی حکومتی و به طور رسمی، در دوران دیکتاتوری رئیس جمهور پوپولیست، گتولیووارگاس (1955 ـ 1951، 1945 ـ 1930) مطرح شد. در این برهه زمانی، تلاش های دولت مردان طی سال های 1964 ـ 1955، به رشد سریع ولی ناپایدار، از همراه با افزایش همراه بود. شاهد صنعتی شدن بیشتر، اصلاحات گسترده کشاورزی، کاهش نرخ تورم و تقویت بخش صنعتی با مشارکت سرمایه خارجی هستیم که در کوتاه مدت موجب انباشت سرمایه با مشارکت خارجی شد. در ادامه این روند و در دوران گولارت (</a:t>
            </a:r>
            <a:r>
              <a:rPr lang="fa-IR" dirty="0" smtClean="0">
                <a:cs typeface="B Nazanin" panose="00000400000000000000" pitchFamily="2" charset="-78"/>
              </a:rPr>
              <a:t>64</a:t>
            </a:r>
            <a:r>
              <a:rPr lang="en-US" dirty="0" smtClean="0">
                <a:cs typeface="B Nazanin" panose="00000400000000000000" pitchFamily="2" charset="-78"/>
              </a:rPr>
              <a:t>-</a:t>
            </a:r>
            <a:r>
              <a:rPr lang="fa-IR" dirty="0" smtClean="0">
                <a:cs typeface="B Nazanin" panose="00000400000000000000" pitchFamily="2" charset="-78"/>
              </a:rPr>
              <a:t>ـ1961)، </a:t>
            </a:r>
            <a:r>
              <a:rPr lang="fa-IR" dirty="0">
                <a:cs typeface="B Nazanin" panose="00000400000000000000" pitchFamily="2" charset="-78"/>
              </a:rPr>
              <a:t>توسعه صنعتی، اصلاحات کشاورزی، تقویت بخش صنعتی، انبساط سیاست پولی و مالی و افزایش تورم تا مرز 90 درصد، به صورت هم زمان وجود داشتند. </a:t>
            </a:r>
            <a:endParaRPr lang="en-US" dirty="0">
              <a:cs typeface="B Nazanin" panose="00000400000000000000" pitchFamily="2" charset="-78"/>
            </a:endParaRPr>
          </a:p>
        </p:txBody>
      </p:sp>
    </p:spTree>
    <p:extLst>
      <p:ext uri="{BB962C8B-B14F-4D97-AF65-F5344CB8AC3E}">
        <p14:creationId xmlns:p14="http://schemas.microsoft.com/office/powerpoint/2010/main" val="36267718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268761"/>
            <a:ext cx="6615837" cy="4752528"/>
          </a:xfrm>
        </p:spPr>
        <p:txBody>
          <a:bodyPr>
            <a:normAutofit/>
          </a:bodyPr>
          <a:lstStyle/>
          <a:p>
            <a:pPr algn="just" rtl="1"/>
            <a:r>
              <a:rPr lang="fa-IR" dirty="0">
                <a:cs typeface="B Nazanin" panose="00000400000000000000" pitchFamily="2" charset="-78"/>
              </a:rPr>
              <a:t>در دوران نظامیان، چهار مرحله متمایز از هم قابل تمییز هستند: نخست، مرحله انتقالی و گذار اقتصادی و تثبیت حاکمیت نظامیان (1968 – 1964) که حدود 4 سال طول کشید. دوم، مرحله مشهور به رشد و معجزه اقتصادی در حکومت نظامیان قشری و رادیکال (1973 – 1968) که حدود 5 سال به طول انجامید. مرحله سوم که مرحله افول اقتصادی است (1979 ـ 1974) و تقریبا 5 سال به درازا کشید و در نهایت، مرحله چهارم، مرحله بحران بدهی ها است که گذار آهسته و تدریجی به دموکراسی، همراه با نظامیان اصلاح طلب و دموکرات پیشه (1985 ـ 1979)، به مدت حدود 6 سال، بوده است. اما بر حسب اهمیت موضوع، در اینجا به دو مرحله متمایز معجزه اقتصادی و بحران بدهی ها در دوره نظامیان پرداخته می شود. </a:t>
            </a:r>
            <a:endParaRPr lang="en-US" dirty="0">
              <a:cs typeface="B Nazanin" panose="00000400000000000000" pitchFamily="2" charset="-78"/>
            </a:endParaRPr>
          </a:p>
        </p:txBody>
      </p:sp>
    </p:spTree>
    <p:extLst>
      <p:ext uri="{BB962C8B-B14F-4D97-AF65-F5344CB8AC3E}">
        <p14:creationId xmlns:p14="http://schemas.microsoft.com/office/powerpoint/2010/main" val="6399485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412777"/>
            <a:ext cx="6615837" cy="4608512"/>
          </a:xfrm>
        </p:spPr>
        <p:txBody>
          <a:bodyPr>
            <a:normAutofit/>
          </a:bodyPr>
          <a:lstStyle/>
          <a:p>
            <a:pPr algn="just" rtl="1"/>
            <a:r>
              <a:rPr lang="fa-IR" dirty="0">
                <a:cs typeface="B Nazanin" panose="00000400000000000000" pitchFamily="2" charset="-78"/>
              </a:rPr>
              <a:t>در این مرحله که نظامیان بر رأس قدرت قرار داشتند، با استفاده از برخی از ساز و کارها، اقتصاد این کشور شکوفا شد. مهم ترین شاخص های اقتصادی برزیل که نشان از رشد و شکوفایی دارد، در جدول (1) ارائه شده است. </a:t>
            </a:r>
            <a:endParaRPr lang="en-US" dirty="0">
              <a:cs typeface="B Nazanin" panose="00000400000000000000" pitchFamily="2" charset="-78"/>
            </a:endParaRPr>
          </a:p>
        </p:txBody>
      </p:sp>
    </p:spTree>
    <p:extLst>
      <p:ext uri="{BB962C8B-B14F-4D97-AF65-F5344CB8AC3E}">
        <p14:creationId xmlns:p14="http://schemas.microsoft.com/office/powerpoint/2010/main" val="6710336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92696"/>
            <a:ext cx="6965245" cy="811218"/>
          </a:xfrm>
        </p:spPr>
        <p:txBody>
          <a:bodyPr>
            <a:noAutofit/>
          </a:bodyPr>
          <a:lstStyle/>
          <a:p>
            <a:pPr rtl="1"/>
            <a:r>
              <a:rPr lang="fa-IR" sz="2400" dirty="0">
                <a:cs typeface="B Nazanin" panose="00000400000000000000" pitchFamily="2" charset="-78"/>
              </a:rPr>
              <a:t>جدول 1. مهم ترین شاخص های اقتصادی برزیل در دوران معجزه اقتصادی (1973 – 1968</a:t>
            </a:r>
            <a:r>
              <a:rPr lang="fa-IR" sz="2400" dirty="0" smtClean="0">
                <a:cs typeface="B Nazanin" panose="00000400000000000000" pitchFamily="2" charset="-78"/>
              </a:rPr>
              <a:t>)</a:t>
            </a:r>
            <a:endParaRPr lang="en-US" sz="2400" dirty="0">
              <a:solidFill>
                <a:schemeClr val="accent5">
                  <a:lumMod val="75000"/>
                </a:schemeClr>
              </a:solidFill>
              <a:cs typeface="B Nazanin" panose="00000400000000000000"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3834670634"/>
              </p:ext>
            </p:extLst>
          </p:nvPr>
        </p:nvGraphicFramePr>
        <p:xfrm>
          <a:off x="1872241" y="1484784"/>
          <a:ext cx="5436063" cy="4572000"/>
        </p:xfrm>
        <a:graphic>
          <a:graphicData uri="http://schemas.openxmlformats.org/drawingml/2006/table">
            <a:tbl>
              <a:tblPr rtl="1" firstRow="1" firstCol="1" bandRow="1">
                <a:tableStyleId>{5C22544A-7EE6-4342-B048-85BDC9FD1C3A}</a:tableStyleId>
              </a:tblPr>
              <a:tblGrid>
                <a:gridCol w="667363"/>
                <a:gridCol w="2374137"/>
                <a:gridCol w="2394563"/>
              </a:tblGrid>
              <a:tr h="0">
                <a:tc>
                  <a:txBody>
                    <a:bodyPr/>
                    <a:lstStyle/>
                    <a:p>
                      <a:pPr algn="ctr" rtl="1">
                        <a:lnSpc>
                          <a:spcPct val="150000"/>
                        </a:lnSpc>
                        <a:spcAft>
                          <a:spcPts val="0"/>
                        </a:spcAft>
                      </a:pPr>
                      <a:r>
                        <a:rPr lang="fa-IR" sz="2000" dirty="0">
                          <a:effectLst/>
                          <a:cs typeface="B Nazanin" panose="00000400000000000000" pitchFamily="2" charset="-78"/>
                        </a:rPr>
                        <a:t>ردیف</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a:effectLst/>
                          <a:cs typeface="B Nazanin" panose="00000400000000000000" pitchFamily="2" charset="-78"/>
                        </a:rPr>
                        <a:t>شاخص های اقتصادی</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نرخ متوسط سال ها</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1</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رشد تولید ناخالص داخلی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en-US" sz="1600" dirty="0" smtClean="0">
                          <a:effectLst/>
                          <a:cs typeface="B Nazanin" panose="00000400000000000000" pitchFamily="2" charset="-78"/>
                        </a:rPr>
                        <a:t>10/94</a:t>
                      </a:r>
                      <a:r>
                        <a:rPr lang="fa-IR" sz="1600" dirty="0" smtClean="0">
                          <a:effectLst/>
                          <a:cs typeface="B Nazanin" panose="00000400000000000000" pitchFamily="2" charset="-78"/>
                        </a:rPr>
                        <a:t>%</a:t>
                      </a:r>
                      <a:endParaRPr lang="en-US" sz="16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2</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میزانتورم</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%6/20</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3</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درآمد سرانه هر فرد</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2127 </a:t>
                      </a:r>
                      <a:r>
                        <a:rPr lang="en-US" sz="2000">
                          <a:effectLst/>
                          <a:cs typeface="B Nazanin" panose="00000400000000000000" pitchFamily="2" charset="-78"/>
                        </a:rPr>
                        <a:t>s</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4</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فقر</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%24</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5</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بدهی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18 میلیارد دلار</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6</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ذخیره ارزی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650 میلیون دلار</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7</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سرمایه گذاری خارجی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a:effectLst/>
                          <a:cs typeface="B Nazanin" panose="00000400000000000000" pitchFamily="2" charset="-78"/>
                        </a:rPr>
                        <a:t>%17</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8</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بیکاری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%4</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9</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رشد اقتصادی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a:effectLst/>
                          <a:cs typeface="B Nazanin" panose="00000400000000000000" pitchFamily="2" charset="-78"/>
                        </a:rPr>
                        <a:t>2/%4</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bl>
          </a:graphicData>
        </a:graphic>
      </p:graphicFrame>
    </p:spTree>
    <p:extLst>
      <p:ext uri="{BB962C8B-B14F-4D97-AF65-F5344CB8AC3E}">
        <p14:creationId xmlns:p14="http://schemas.microsoft.com/office/powerpoint/2010/main" val="18998706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052737"/>
            <a:ext cx="6615837" cy="4968552"/>
          </a:xfrm>
        </p:spPr>
        <p:txBody>
          <a:bodyPr>
            <a:normAutofit/>
          </a:bodyPr>
          <a:lstStyle/>
          <a:p>
            <a:pPr algn="just" rtl="1"/>
            <a:r>
              <a:rPr lang="fa-IR" dirty="0">
                <a:cs typeface="B Nazanin" panose="00000400000000000000" pitchFamily="2" charset="-78"/>
              </a:rPr>
              <a:t>طی سال های معجزه (1973-1968)، شاخص های اقتصادی کنشی (تعاملی) شامل رشد تولید ناخالص داخلی، درآمد سرانه، ذخیره ارزی، و سرمایه گذاری خارجی، رشد اقتصادی برزیل به طور حیرت انگیزی روند صعودی در پیش گرفتند. در این دوره، میزان رشد تولید ناخالص داخلی برزیل، به رقم بی سابقه حدود 11 درصد رسید. همچنین، درآمد سرانه هر فرد، طی این دوران، بالغ بر 2000 دلار رشد که نسبت به دوره پیش از نظامیان (1964-1955) (1490 دلار)، نرخ بالاتری را نشان می دهد. به علاوه، میزان ذخیره ارزی هم به رقم بی سابقه 650 میلیون دلار رسید که باز هم نسبت به قبل با رقم 335 میلیون دلار، بیانگر نرخ بالاتری است. </a:t>
            </a:r>
            <a:endParaRPr lang="en-US" dirty="0">
              <a:cs typeface="B Nazanin" panose="00000400000000000000" pitchFamily="2" charset="-78"/>
            </a:endParaRPr>
          </a:p>
        </p:txBody>
      </p:sp>
    </p:spTree>
    <p:extLst>
      <p:ext uri="{BB962C8B-B14F-4D97-AF65-F5344CB8AC3E}">
        <p14:creationId xmlns:p14="http://schemas.microsoft.com/office/powerpoint/2010/main" val="39790581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268761"/>
            <a:ext cx="6615837" cy="4752528"/>
          </a:xfrm>
        </p:spPr>
        <p:txBody>
          <a:bodyPr>
            <a:normAutofit/>
          </a:bodyPr>
          <a:lstStyle/>
          <a:p>
            <a:pPr algn="just" rtl="1"/>
            <a:r>
              <a:rPr lang="fa-IR" dirty="0">
                <a:cs typeface="B Nazanin" panose="00000400000000000000" pitchFamily="2" charset="-78"/>
              </a:rPr>
              <a:t>حکومت نظامیان، در زمینه استراتژی اقتصادی، تلاش کرد تا صنعتی سازی را از طریق سرمایه خارجی توسعه دهد. در اواسط دهه 1960، منابع خصوصی وام دهی بین المللی، در دسترس حکومت ها قرار گرفت  و نظامیان برزیلی توانستند وام های کلانی برای توسعه در اختیار گیرند. در عین حال که استقراض خارجی توانست پایین تر، با دستمزد کمتر، شرایط زندگی همچنان سخت و طاقت فرسا بود. </a:t>
            </a:r>
            <a:endParaRPr lang="en-US" dirty="0">
              <a:cs typeface="B Nazanin" panose="00000400000000000000" pitchFamily="2" charset="-78"/>
            </a:endParaRPr>
          </a:p>
          <a:p>
            <a:pPr algn="just" rtl="1"/>
            <a:r>
              <a:rPr lang="fa-IR" dirty="0">
                <a:cs typeface="B Nazanin" panose="00000400000000000000" pitchFamily="2" charset="-78"/>
              </a:rPr>
              <a:t>در فضای سرکوب شدید سیاسی در دهه های 1960 و 1970، صنعتی شدن با سرعت برق آسا و با حمایت دیوار بلندی از عوارض گمرکی پیشرفت کرد. از جمله شرایطی که موجب کامیابی توسعه گرایی شد، این بود که از نیمه دهه 1960 به بعد، الگوی توسعه در برزیل از جهت های مشخص و بسیار مهمی با الگوی سنتی جانشینی واردات تفاوت یافت. </a:t>
            </a:r>
            <a:endParaRPr lang="en-US" dirty="0">
              <a:cs typeface="B Nazanin" panose="00000400000000000000" pitchFamily="2" charset="-78"/>
            </a:endParaRPr>
          </a:p>
        </p:txBody>
      </p:sp>
    </p:spTree>
    <p:extLst>
      <p:ext uri="{BB962C8B-B14F-4D97-AF65-F5344CB8AC3E}">
        <p14:creationId xmlns:p14="http://schemas.microsoft.com/office/powerpoint/2010/main" val="18952064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052737"/>
            <a:ext cx="6615837" cy="4968552"/>
          </a:xfrm>
        </p:spPr>
        <p:txBody>
          <a:bodyPr>
            <a:normAutofit/>
          </a:bodyPr>
          <a:lstStyle/>
          <a:p>
            <a:pPr algn="just" rtl="1"/>
            <a:r>
              <a:rPr lang="fa-IR" dirty="0">
                <a:cs typeface="B Nazanin" panose="00000400000000000000" pitchFamily="2" charset="-78"/>
              </a:rPr>
              <a:t>به ظاهر، تقدیر تاریخی برزیل بود که تجربه رشد و توسعه اقتصادی، بدون توسعه سیاسی و با سلطه سرکوبگرانه نظامیان، زمان زیادی نپاید و دوره کوتاه معجزه اقتصادی به زودی به پایان برسد. بحران نفتی سال 1979 و در پی آن، اختلال در ورود سرمایه خارجی، منجر به یک بحران شدید در تعادل پرداخت ها شد. در دهه 1980، نرخ های بالای سود، موجب شد که ملت های پیرامونی، الگوی توسعه بدهکارانه را کنار بگذارند. حکومت برزیل نیز با تعرفه ای کردن صادرات و کاهش ارزش پول خود نسبت به دلار، به این امر واکنش نشان داد. </a:t>
            </a:r>
            <a:endParaRPr lang="en-US" dirty="0">
              <a:cs typeface="B Nazanin" panose="00000400000000000000" pitchFamily="2" charset="-78"/>
            </a:endParaRPr>
          </a:p>
          <a:p>
            <a:pPr algn="just" rtl="1"/>
            <a:r>
              <a:rPr lang="fa-IR" dirty="0">
                <a:cs typeface="B Nazanin" panose="00000400000000000000" pitchFamily="2" charset="-78"/>
              </a:rPr>
              <a:t>در این سال های بحران دهی، برزیل به عنوان دومین کشور بدهکار دنیا در ردیف اقتصادهای به شدت راکد و منفعل قرار گرفت. اقتصاد برزیل، در این مرحله تاریخی، مسیر و روند تنزلی را پیمود، به گونه ای که به «دهه از دست رفته» مشهور شد؛ یعنی دهه ای که اقتصاد برزیل فروپاشید و دچار رکود و فرسایش شد. </a:t>
            </a:r>
            <a:endParaRPr lang="en-US" dirty="0">
              <a:cs typeface="B Nazanin" panose="00000400000000000000" pitchFamily="2" charset="-78"/>
            </a:endParaRPr>
          </a:p>
        </p:txBody>
      </p:sp>
    </p:spTree>
    <p:extLst>
      <p:ext uri="{BB962C8B-B14F-4D97-AF65-F5344CB8AC3E}">
        <p14:creationId xmlns:p14="http://schemas.microsoft.com/office/powerpoint/2010/main" val="4318303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92696"/>
            <a:ext cx="6965245" cy="811218"/>
          </a:xfrm>
        </p:spPr>
        <p:txBody>
          <a:bodyPr>
            <a:noAutofit/>
          </a:bodyPr>
          <a:lstStyle/>
          <a:p>
            <a:pPr rtl="1"/>
            <a:r>
              <a:rPr lang="fa-IR" sz="2400" dirty="0">
                <a:cs typeface="B Nazanin" panose="00000400000000000000" pitchFamily="2" charset="-78"/>
              </a:rPr>
              <a:t>جدول 1. مهم ترین شاخص های اقتصادی برزیل در </a:t>
            </a:r>
            <a:r>
              <a:rPr lang="fa-IR" sz="2400" dirty="0" smtClean="0">
                <a:cs typeface="B Nazanin" panose="00000400000000000000" pitchFamily="2" charset="-78"/>
              </a:rPr>
              <a:t>دوران</a:t>
            </a:r>
            <a:r>
              <a:rPr lang="en-US" sz="2400" dirty="0" smtClean="0">
                <a:cs typeface="B Nazanin" panose="00000400000000000000" pitchFamily="2" charset="-78"/>
              </a:rPr>
              <a:t> </a:t>
            </a:r>
            <a:r>
              <a:rPr lang="fa-IR" sz="2400" dirty="0" smtClean="0">
                <a:cs typeface="B Nazanin" panose="00000400000000000000" pitchFamily="2" charset="-78"/>
              </a:rPr>
              <a:t> بحران بدهی</a:t>
            </a:r>
            <a:endParaRPr lang="en-US" sz="2400" dirty="0">
              <a:solidFill>
                <a:schemeClr val="accent5">
                  <a:lumMod val="75000"/>
                </a:schemeClr>
              </a:solidFill>
              <a:cs typeface="B Nazanin" panose="00000400000000000000"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254362503"/>
              </p:ext>
            </p:extLst>
          </p:nvPr>
        </p:nvGraphicFramePr>
        <p:xfrm>
          <a:off x="1872241" y="1484784"/>
          <a:ext cx="5436063" cy="4572000"/>
        </p:xfrm>
        <a:graphic>
          <a:graphicData uri="http://schemas.openxmlformats.org/drawingml/2006/table">
            <a:tbl>
              <a:tblPr rtl="1" firstRow="1" firstCol="1" bandRow="1">
                <a:tableStyleId>{5C22544A-7EE6-4342-B048-85BDC9FD1C3A}</a:tableStyleId>
              </a:tblPr>
              <a:tblGrid>
                <a:gridCol w="667363"/>
                <a:gridCol w="2374137"/>
                <a:gridCol w="2394563"/>
              </a:tblGrid>
              <a:tr h="0">
                <a:tc>
                  <a:txBody>
                    <a:bodyPr/>
                    <a:lstStyle/>
                    <a:p>
                      <a:pPr algn="ctr" rtl="1">
                        <a:lnSpc>
                          <a:spcPct val="150000"/>
                        </a:lnSpc>
                        <a:spcAft>
                          <a:spcPts val="0"/>
                        </a:spcAft>
                      </a:pPr>
                      <a:r>
                        <a:rPr lang="fa-IR" sz="2000" dirty="0">
                          <a:effectLst/>
                          <a:cs typeface="B Nazanin" panose="00000400000000000000" pitchFamily="2" charset="-78"/>
                        </a:rPr>
                        <a:t>ردیف</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a:effectLst/>
                          <a:cs typeface="B Nazanin" panose="00000400000000000000" pitchFamily="2" charset="-78"/>
                        </a:rPr>
                        <a:t>شاخص های اقتصادی</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نرخ متوسط سال ها</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1</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رشد تولید ناخالص داخلی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2/5%</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2</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میزان</a:t>
                      </a:r>
                      <a:r>
                        <a:rPr lang="en-US" sz="2000" dirty="0" smtClean="0">
                          <a:effectLst/>
                          <a:cs typeface="B Nazanin" panose="00000400000000000000" pitchFamily="2" charset="-78"/>
                        </a:rPr>
                        <a:t> </a:t>
                      </a:r>
                      <a:r>
                        <a:rPr lang="fa-IR" sz="2000" dirty="0" smtClean="0">
                          <a:effectLst/>
                          <a:cs typeface="B Nazanin" panose="00000400000000000000" pitchFamily="2" charset="-78"/>
                        </a:rPr>
                        <a:t>تورم</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%227</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3</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درآمد سرانه هر فرد</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1570 </a:t>
                      </a:r>
                      <a:r>
                        <a:rPr lang="en-US" sz="2000" dirty="0">
                          <a:effectLst/>
                          <a:cs typeface="B Nazanin" panose="00000400000000000000" pitchFamily="2" charset="-78"/>
                        </a:rPr>
                        <a:t>s</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4</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فقر</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%39</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5</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بدهی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116/8 </a:t>
                      </a:r>
                      <a:r>
                        <a:rPr lang="fa-IR" sz="2000" dirty="0">
                          <a:effectLst/>
                          <a:cs typeface="B Nazanin" panose="00000400000000000000" pitchFamily="2" charset="-78"/>
                        </a:rPr>
                        <a:t>میلیارد دلار</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6</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ذخیره ارزی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399 </a:t>
                      </a:r>
                      <a:r>
                        <a:rPr lang="fa-IR" sz="2000" dirty="0">
                          <a:effectLst/>
                          <a:cs typeface="B Nazanin" panose="00000400000000000000" pitchFamily="2" charset="-78"/>
                        </a:rPr>
                        <a:t>میلیون دلار</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7</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سرمایه گذاری خارجی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%16/4</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8</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بیکاری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a:effectLst/>
                          <a:cs typeface="B Nazanin" panose="00000400000000000000" pitchFamily="2" charset="-78"/>
                        </a:rPr>
                        <a:t>%</a:t>
                      </a:r>
                      <a:r>
                        <a:rPr lang="fa-IR" sz="2000" dirty="0" smtClean="0">
                          <a:effectLst/>
                          <a:cs typeface="B Nazanin" panose="00000400000000000000" pitchFamily="2" charset="-78"/>
                        </a:rPr>
                        <a:t>4/4</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9</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رشد اقتصادی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latin typeface="+mn-lt"/>
                          <a:ea typeface="+mn-ea"/>
                          <a:cs typeface="B Nazanin" panose="00000400000000000000" pitchFamily="2" charset="-78"/>
                        </a:rPr>
                        <a:t>2/3%</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bl>
          </a:graphicData>
        </a:graphic>
      </p:graphicFrame>
    </p:spTree>
    <p:extLst>
      <p:ext uri="{BB962C8B-B14F-4D97-AF65-F5344CB8AC3E}">
        <p14:creationId xmlns:p14="http://schemas.microsoft.com/office/powerpoint/2010/main" val="31492880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523185"/>
          </a:xfrm>
        </p:spPr>
        <p:txBody>
          <a:bodyPr>
            <a:noAutofit/>
          </a:bodyPr>
          <a:lstStyle/>
          <a:p>
            <a:pPr rtl="1"/>
            <a:r>
              <a:rPr lang="fa-IR" sz="2800" b="1" dirty="0">
                <a:cs typeface="B Nazanin" panose="00000400000000000000" pitchFamily="2" charset="-78"/>
              </a:rPr>
              <a:t>2-1. چگونگی توسعه سیاسی در دوره حکومت </a:t>
            </a:r>
            <a:r>
              <a:rPr lang="fa-IR" sz="2800" b="1" dirty="0" smtClean="0">
                <a:cs typeface="B Nazanin" panose="00000400000000000000" pitchFamily="2" charset="-78"/>
              </a:rPr>
              <a:t>نظامیان</a:t>
            </a:r>
            <a:endParaRPr lang="en-US" sz="28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340769"/>
            <a:ext cx="6615837" cy="4680520"/>
          </a:xfrm>
        </p:spPr>
        <p:txBody>
          <a:bodyPr>
            <a:normAutofit/>
          </a:bodyPr>
          <a:lstStyle/>
          <a:p>
            <a:pPr algn="just" rtl="1"/>
            <a:r>
              <a:rPr lang="fa-IR" dirty="0" smtClean="0">
                <a:cs typeface="B Nazanin" panose="00000400000000000000" pitchFamily="2" charset="-78"/>
              </a:rPr>
              <a:t>در </a:t>
            </a:r>
            <a:r>
              <a:rPr lang="fa-IR" dirty="0">
                <a:cs typeface="B Nazanin" panose="00000400000000000000" pitchFamily="2" charset="-78"/>
              </a:rPr>
              <a:t>حقیقت، تجربه دموکراسی توده ای در مارس 1964، زمانی که نیروهای نظامی، گولارت را کنار زدند و بیست و یک سال رژیم اقتدارگرایی را بنیان نهادند، پایان یافت. طبق یک نظر، رژیم جدید، سرآغاز الگوهای نظام نوینی شد که اغلب آن را نظام اقتدارگرای بوروکراتیک می نامند (مونترو، 2009: 19). </a:t>
            </a:r>
            <a:endParaRPr lang="en-US" dirty="0">
              <a:cs typeface="B Nazanin" panose="00000400000000000000" pitchFamily="2" charset="-78"/>
            </a:endParaRPr>
          </a:p>
          <a:p>
            <a:pPr algn="just" rtl="1"/>
            <a:r>
              <a:rPr lang="fa-IR" dirty="0">
                <a:cs typeface="B Nazanin" panose="00000400000000000000" pitchFamily="2" charset="-78"/>
              </a:rPr>
              <a:t>قدرت در دوران رژیم نظامی، میل به تراکم و تجمع داشت. به دیگر سخن، ویژگی قدرت در حکومت نظامیان برزیل، حالت انباشتی داشت و توزیع قدرت که یکی از وجوه دموکراتیزاسیون است، روندی نامناسب و نامتعادل پیدا کرده بود. از دید نظامیان، کل فرآیند دموکراتیزاسیون، فرایندی غیرطبیعی و مخالف راهبرد آنان بود. در نتیجه، می توان گفت نظامیان برزیل، دموکراسی را در پیش پای رژیم اقتدارگرای بوروکراتیک ذبح کردند. </a:t>
            </a:r>
            <a:endParaRPr lang="en-US" dirty="0">
              <a:cs typeface="B Nazanin" panose="00000400000000000000" pitchFamily="2" charset="-78"/>
            </a:endParaRPr>
          </a:p>
        </p:txBody>
      </p:sp>
    </p:spTree>
    <p:extLst>
      <p:ext uri="{BB962C8B-B14F-4D97-AF65-F5344CB8AC3E}">
        <p14:creationId xmlns:p14="http://schemas.microsoft.com/office/powerpoint/2010/main" val="23339332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124745"/>
            <a:ext cx="6615837" cy="4896544"/>
          </a:xfrm>
        </p:spPr>
        <p:txBody>
          <a:bodyPr>
            <a:normAutofit/>
          </a:bodyPr>
          <a:lstStyle/>
          <a:p>
            <a:pPr algn="just" rtl="1"/>
            <a:r>
              <a:rPr lang="fa-IR" dirty="0">
                <a:cs typeface="B Nazanin" panose="00000400000000000000" pitchFamily="2" charset="-78"/>
              </a:rPr>
              <a:t>البته دوره حکومت نظامیان، خود، به دو مرحله نسبتاً متمایز نظامیان تندرو و معتدل، تقسیم می شود که شرح تشابهات و تفاوت های سیاست ورزی در آنها، به تفکیک، بیان می شود. </a:t>
            </a:r>
            <a:endParaRPr lang="en-US" dirty="0">
              <a:cs typeface="B Nazanin" panose="00000400000000000000" pitchFamily="2" charset="-78"/>
            </a:endParaRPr>
          </a:p>
          <a:p>
            <a:pPr algn="just" rtl="1"/>
            <a:r>
              <a:rPr lang="fa-IR" dirty="0">
                <a:cs typeface="B Nazanin" panose="00000400000000000000" pitchFamily="2" charset="-78"/>
              </a:rPr>
              <a:t>الف. مرحله حکومت نظامیان تندرو و رادیکال: نظامیان قشری و رادیکالی که از 964 تا 1973 حکومت کردند، اجازه هیچ نوع فعالیتی را به شهروندان نمی دادند. در این مرحله، وضعیت سیاسی کشور به شدت بی ثبات بود و احزاب سیاسی نیز درونی و سازمانی بوده و رقابتی بین آنها وجود نداشت.</a:t>
            </a:r>
            <a:endParaRPr lang="en-US" dirty="0">
              <a:cs typeface="B Nazanin" panose="00000400000000000000" pitchFamily="2" charset="-78"/>
            </a:endParaRPr>
          </a:p>
          <a:p>
            <a:pPr algn="just" rtl="1"/>
            <a:r>
              <a:rPr lang="fa-IR" dirty="0">
                <a:cs typeface="B Nazanin" panose="00000400000000000000" pitchFamily="2" charset="-78"/>
              </a:rPr>
              <a:t>برپایی تظاهرات و نشست ها، در قالب جنبش ها و مشارکت های مردمی، در حکومت نظامی و کودتایی برزیل، غالباً سرکوب </a:t>
            </a:r>
            <a:r>
              <a:rPr lang="fa-IR" dirty="0" smtClean="0">
                <a:cs typeface="B Nazanin" panose="00000400000000000000" pitchFamily="2" charset="-78"/>
              </a:rPr>
              <a:t>می‌شدند </a:t>
            </a:r>
            <a:r>
              <a:rPr lang="fa-IR" dirty="0">
                <a:cs typeface="B Nazanin" panose="00000400000000000000" pitchFamily="2" charset="-78"/>
              </a:rPr>
              <a:t>و مشارکت، بیشتر جنبه سازمان یافته غیررسمی داشت. </a:t>
            </a:r>
            <a:endParaRPr lang="en-US" dirty="0">
              <a:cs typeface="B Nazanin" panose="00000400000000000000" pitchFamily="2" charset="-78"/>
            </a:endParaRPr>
          </a:p>
        </p:txBody>
      </p:sp>
    </p:spTree>
    <p:extLst>
      <p:ext uri="{BB962C8B-B14F-4D97-AF65-F5344CB8AC3E}">
        <p14:creationId xmlns:p14="http://schemas.microsoft.com/office/powerpoint/2010/main" val="18099652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196753"/>
            <a:ext cx="6615837" cy="4824536"/>
          </a:xfrm>
        </p:spPr>
        <p:txBody>
          <a:bodyPr>
            <a:normAutofit/>
          </a:bodyPr>
          <a:lstStyle/>
          <a:p>
            <a:pPr algn="just" rtl="1"/>
            <a:r>
              <a:rPr lang="fa-IR" dirty="0">
                <a:cs typeface="B Nazanin" panose="00000400000000000000" pitchFamily="2" charset="-78"/>
              </a:rPr>
              <a:t>ب. مرحله حکومت نظامیان معتدل: گروه دوم از حکمرانان نظامی، اصلاح طلبانی بودند که از سال 1974 و با آمدن ژنرال گیزل، قدرت و حکومت را به دست گرفتند که این روند با </a:t>
            </a:r>
            <a:r>
              <a:rPr lang="fa-IR" dirty="0" smtClean="0">
                <a:cs typeface="B Nazanin" panose="00000400000000000000" pitchFamily="2" charset="-78"/>
              </a:rPr>
              <a:t>فیگریدو</a:t>
            </a:r>
            <a:r>
              <a:rPr lang="en-US" dirty="0" smtClean="0">
                <a:cs typeface="B Nazanin" panose="00000400000000000000" pitchFamily="2" charset="-78"/>
              </a:rPr>
              <a:t> </a:t>
            </a:r>
            <a:r>
              <a:rPr lang="fa-IR" dirty="0" smtClean="0">
                <a:cs typeface="B Nazanin" panose="00000400000000000000" pitchFamily="2" charset="-78"/>
              </a:rPr>
              <a:t>تداوم </a:t>
            </a:r>
            <a:r>
              <a:rPr lang="fa-IR" dirty="0">
                <a:cs typeface="B Nazanin" panose="00000400000000000000" pitchFamily="2" charset="-78"/>
              </a:rPr>
              <a:t>یافت. علاوه بر وجود مبارزه نفس گیر بین دولت و جامعه، مبارزه برای قبضه قدرت در میان خود نظامیان هم بخش دیگری از عرصه سیاست و حکومت در برزیل بود. </a:t>
            </a:r>
            <a:endParaRPr lang="en-US" dirty="0">
              <a:cs typeface="B Nazanin" panose="00000400000000000000" pitchFamily="2" charset="-78"/>
            </a:endParaRPr>
          </a:p>
          <a:p>
            <a:pPr algn="just" rtl="1"/>
            <a:r>
              <a:rPr lang="fa-IR" dirty="0">
                <a:cs typeface="B Nazanin" panose="00000400000000000000" pitchFamily="2" charset="-78"/>
              </a:rPr>
              <a:t>در نتیجه، توسعه سیاسی در وره حکومت نظامیان در برزیل، روند پرفراز و نشیبی را پشت سر گذاشت. انسداد سیاسی در مرحله نخست نظامیان رادیکال، روند توسعه سیاسی را به شدت مختل کرد و سیاست ورزی هم عمدتاً در سطح دولت و نیز مبارزه سیاسی در سطح ایالت ها جریان داشت</a:t>
            </a:r>
            <a:r>
              <a:rPr lang="fa-IR" dirty="0" smtClean="0">
                <a:cs typeface="B Nazanin" panose="00000400000000000000" pitchFamily="2" charset="-78"/>
              </a:rPr>
              <a:t>.</a:t>
            </a:r>
            <a:endParaRPr lang="en-US" dirty="0">
              <a:cs typeface="B Nazanin" panose="00000400000000000000" pitchFamily="2" charset="-78"/>
            </a:endParaRPr>
          </a:p>
        </p:txBody>
      </p:sp>
    </p:spTree>
    <p:extLst>
      <p:ext uri="{BB962C8B-B14F-4D97-AF65-F5344CB8AC3E}">
        <p14:creationId xmlns:p14="http://schemas.microsoft.com/office/powerpoint/2010/main" val="192575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noAutofit/>
          </a:bodyPr>
          <a:lstStyle/>
          <a:p>
            <a:pPr rtl="1"/>
            <a:r>
              <a:rPr lang="fa-IR" sz="2800" b="1" dirty="0">
                <a:cs typeface="B Nazanin" panose="00000400000000000000" pitchFamily="2" charset="-78"/>
              </a:rPr>
              <a:t>1-2-1. توسعه و دموکراسی در دوره حکومت </a:t>
            </a:r>
            <a:r>
              <a:rPr lang="fa-IR" sz="2800" b="1" dirty="0" smtClean="0">
                <a:cs typeface="B Nazanin" panose="00000400000000000000" pitchFamily="2" charset="-78"/>
              </a:rPr>
              <a:t>انتخابی</a:t>
            </a:r>
            <a:endParaRPr lang="en-US" sz="28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783003"/>
            <a:ext cx="6615837" cy="4238285"/>
          </a:xfrm>
        </p:spPr>
        <p:txBody>
          <a:bodyPr>
            <a:normAutofit/>
          </a:bodyPr>
          <a:lstStyle/>
          <a:p>
            <a:pPr algn="just" rtl="1"/>
            <a:r>
              <a:rPr lang="fa-IR" sz="2800" dirty="0" smtClean="0">
                <a:cs typeface="B Nazanin" panose="00000400000000000000" pitchFamily="2" charset="-78"/>
              </a:rPr>
              <a:t>در </a:t>
            </a:r>
            <a:r>
              <a:rPr lang="fa-IR" sz="2800" dirty="0">
                <a:cs typeface="B Nazanin" panose="00000400000000000000" pitchFamily="2" charset="-78"/>
              </a:rPr>
              <a:t>سه دهه گذشته، برزیل گذارهای عمیقی را در استراتژی های توسعه اقتصادی و سیاسی تجربه کرد؛ گذارهایی که اساساً بنیاد روابط بین دولت، بازار و جامعه را تغییر داد. ترکیب بی سابقه اصلاحات اقتصادی بحث برانگیز و جهت گیریِ بازاریِ رقابت آمیز در برزیل، با فرایندهای تکان دهنده و تعارض آمیز گذار دموکراتیک مصادف بود. </a:t>
            </a:r>
            <a:endParaRPr lang="en-US" sz="2800" dirty="0">
              <a:cs typeface="B Nazanin" panose="00000400000000000000" pitchFamily="2" charset="-78"/>
            </a:endParaRPr>
          </a:p>
        </p:txBody>
      </p:sp>
    </p:spTree>
    <p:extLst>
      <p:ext uri="{BB962C8B-B14F-4D97-AF65-F5344CB8AC3E}">
        <p14:creationId xmlns:p14="http://schemas.microsoft.com/office/powerpoint/2010/main" val="38292396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616" y="980728"/>
            <a:ext cx="6840760" cy="4896544"/>
          </a:xfrm>
        </p:spPr>
        <p:txBody>
          <a:bodyPr>
            <a:normAutofit/>
          </a:bodyPr>
          <a:lstStyle/>
          <a:p>
            <a:pPr algn="just" rtl="1"/>
            <a:r>
              <a:rPr lang="fa-IR" dirty="0">
                <a:cs typeface="B Nazanin" panose="00000400000000000000" pitchFamily="2" charset="-78"/>
              </a:rPr>
              <a:t>مشکلات برزیلِ </a:t>
            </a:r>
            <a:r>
              <a:rPr lang="fa-IR" dirty="0" smtClean="0">
                <a:cs typeface="B Nazanin" panose="00000400000000000000" pitchFamily="2" charset="-78"/>
              </a:rPr>
              <a:t>معاصر </a:t>
            </a:r>
            <a:r>
              <a:rPr lang="fa-IR" dirty="0">
                <a:cs typeface="B Nazanin" panose="00000400000000000000" pitchFamily="2" charset="-78"/>
              </a:rPr>
              <a:t>از کشمکش های اجتماعی، سیاسی، اقتصادی و فرهنگی نشئت می گیرد که از طرح ریزی، موفقیت و همزیستی چهار مدل توسعه بر می آید که عبارتند از: 1ـ مدل صادرات واردات؛ 2ـ مدل جایگزینی واردات؛ 3ـ مدل توسعه اقتصادی هم بسته؛ 4ـ مدل سوسیالیستی (تاوالارو، 2008: 122). برخی از محققان هم به ناسازگاری میان ویژگی دموکراتیک نهادهای سیاسی از یک سو و رشد سریع اقتصادی از سوی دیگر اشاره می کنند. برای نمونه، ساموئل هانتینگتون خاطرنشان می کند که ارتباط میان رشد اقتصادی و دموکراسی همیشه و همه جا یک ارتباط خطی نیست و یک کشور نمی تواند بدون دارابودن منابع سرشار اقتصادی، در راه دموکراسی گام بردارد و یا برعکس. </a:t>
            </a:r>
            <a:endParaRPr lang="en-US" dirty="0">
              <a:cs typeface="B Nazanin" panose="00000400000000000000" pitchFamily="2" charset="-78"/>
            </a:endParaRPr>
          </a:p>
          <a:p>
            <a:pPr algn="just" rtl="1"/>
            <a:r>
              <a:rPr lang="fa-IR" dirty="0">
                <a:cs typeface="B Nazanin" panose="00000400000000000000" pitchFamily="2" charset="-78"/>
              </a:rPr>
              <a:t>آمارتیا سن نیز در کتابش با عنوان «توسعه، به مثابه آزادی» عنوان می کند که هدف توسعه، چیزی جز دستیابی به انواع آزادی ها شامل برخورداری از امکانات و تسهیلات اقتصادی، فرصت های اجتماعی، آزادی های سیاسی، نظام حمایتی و تضمین شفافیت (سن، 1389: 29) نیست. </a:t>
            </a:r>
            <a:endParaRPr lang="en-US" dirty="0">
              <a:cs typeface="B Nazanin" panose="00000400000000000000" pitchFamily="2" charset="-78"/>
            </a:endParaRPr>
          </a:p>
        </p:txBody>
      </p:sp>
    </p:spTree>
    <p:extLst>
      <p:ext uri="{BB962C8B-B14F-4D97-AF65-F5344CB8AC3E}">
        <p14:creationId xmlns:p14="http://schemas.microsoft.com/office/powerpoint/2010/main" val="9834883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normAutofit/>
          </a:bodyPr>
          <a:lstStyle/>
          <a:p>
            <a:pPr rtl="1"/>
            <a:r>
              <a:rPr lang="fa-IR" sz="4000" b="1" dirty="0">
                <a:cs typeface="B Nazanin" panose="00000400000000000000" pitchFamily="2" charset="-78"/>
              </a:rPr>
              <a:t>2. روند رشد و توسعه اقتصادی در دوره حکومت </a:t>
            </a:r>
            <a:r>
              <a:rPr lang="fa-IR" sz="4000" b="1" dirty="0" smtClean="0">
                <a:cs typeface="B Nazanin" panose="00000400000000000000" pitchFamily="2" charset="-78"/>
              </a:rPr>
              <a:t>انتخابی</a:t>
            </a:r>
            <a:endParaRPr lang="en-US" sz="40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783003"/>
            <a:ext cx="6615837" cy="4238285"/>
          </a:xfrm>
        </p:spPr>
        <p:txBody>
          <a:bodyPr>
            <a:normAutofit/>
          </a:bodyPr>
          <a:lstStyle/>
          <a:p>
            <a:pPr algn="just" rtl="1"/>
            <a:r>
              <a:rPr lang="fa-IR" sz="2800" dirty="0" smtClean="0">
                <a:cs typeface="B Nazanin" panose="00000400000000000000" pitchFamily="2" charset="-78"/>
              </a:rPr>
              <a:t>آغاز </a:t>
            </a:r>
            <a:r>
              <a:rPr lang="fa-IR" sz="2800" dirty="0">
                <a:cs typeface="B Nazanin" panose="00000400000000000000" pitchFamily="2" charset="-78"/>
              </a:rPr>
              <a:t>دوره حکومت انتخابی، اگرچه مصادف با برکناری نظامیان در سال 1985 است، اما به نظر می رسد دوران خوزه سارنی (1990 ـ 1985)، فرناندو کولوردی ملّو (1992 ـ 1990) و ایتامار فرانکو (1994 ـ 1992)، یک مرحله انتقالی به شمار می آید و از این رو، می توان سال پایه حکومت انتخابی برای بررسی و تحلیل را 1994 در نظر گرفت. با این وجود، توضیحات مختصر این مرحله انتقالی نیز در ادامه مطرح می شود. </a:t>
            </a:r>
            <a:endParaRPr lang="en-US" sz="2800" dirty="0">
              <a:cs typeface="B Nazanin" panose="00000400000000000000" pitchFamily="2" charset="-78"/>
            </a:endParaRPr>
          </a:p>
        </p:txBody>
      </p:sp>
    </p:spTree>
    <p:extLst>
      <p:ext uri="{BB962C8B-B14F-4D97-AF65-F5344CB8AC3E}">
        <p14:creationId xmlns:p14="http://schemas.microsoft.com/office/powerpoint/2010/main" val="17724318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633" y="1052736"/>
            <a:ext cx="6696744" cy="4968553"/>
          </a:xfrm>
        </p:spPr>
        <p:txBody>
          <a:bodyPr>
            <a:normAutofit/>
          </a:bodyPr>
          <a:lstStyle/>
          <a:p>
            <a:pPr algn="just" rtl="1"/>
            <a:r>
              <a:rPr lang="fa-IR" dirty="0">
                <a:cs typeface="B Nazanin" panose="00000400000000000000" pitchFamily="2" charset="-78"/>
              </a:rPr>
              <a:t>نخستین رئیس جمهور منتخب مستقیم مردم (فرناندو کولوردی ملو) در سال 1990 برگزیده شد. تیم اقتصادی او با یک بسته اقتصادی مشتمل بر تعرفه یک جانبه و کاهش موانع غیرتعرفه ای، با هدف اجرای سیاست کاهش فشار قیمت بر تولیدکنندگان داخلی، به سراغ مبارزه با تورم رفت. همچنین در این زمان، برزیل قرارداد «آسانشن» (1991) که پیوستن رسمی برزیل به توافقنامه مرکوسور بود را امضا کرد. اگرچه دی ملو قول داد که تورم را کنترل و با فساد مبارزه کند، اما خود، متهم به فساد و رشوه شده و در سال 1992 استیضاح شد. </a:t>
            </a:r>
            <a:endParaRPr lang="en-US" dirty="0">
              <a:cs typeface="B Nazanin" panose="00000400000000000000" pitchFamily="2" charset="-78"/>
            </a:endParaRPr>
          </a:p>
          <a:p>
            <a:pPr algn="just" rtl="1"/>
            <a:r>
              <a:rPr lang="fa-IR" dirty="0">
                <a:cs typeface="B Nazanin" panose="00000400000000000000" pitchFamily="2" charset="-78"/>
              </a:rPr>
              <a:t>معاون وی، ایتامار فرانکو (1994 ـ 1992)، حکومت را در دست گرفت. او دوره خود را با پنج وزیر دارایی در طول دو سال گذرانند (آرمیجو و کرنی، 2008: 997). البته فرانکو توانست به طور مؤثری، تورم را با طرحِ «رئال» وزیرِ دارایی اش، فرناندو هنریکو کاردوسو (نظریه پرداز مشهور وابستگی)، کنترل کند. </a:t>
            </a:r>
            <a:endParaRPr lang="en-US" dirty="0">
              <a:cs typeface="B Nazanin" panose="00000400000000000000" pitchFamily="2" charset="-78"/>
            </a:endParaRPr>
          </a:p>
        </p:txBody>
      </p:sp>
    </p:spTree>
    <p:extLst>
      <p:ext uri="{BB962C8B-B14F-4D97-AF65-F5344CB8AC3E}">
        <p14:creationId xmlns:p14="http://schemas.microsoft.com/office/powerpoint/2010/main" val="38244187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9" y="836712"/>
            <a:ext cx="7056784" cy="5400600"/>
          </a:xfrm>
        </p:spPr>
        <p:txBody>
          <a:bodyPr>
            <a:normAutofit lnSpcReduction="10000"/>
          </a:bodyPr>
          <a:lstStyle/>
          <a:p>
            <a:pPr algn="just" rtl="1"/>
            <a:r>
              <a:rPr lang="fa-IR" sz="2600" dirty="0">
                <a:cs typeface="B Nazanin" panose="00000400000000000000" pitchFamily="2" charset="-78"/>
              </a:rPr>
              <a:t>بنابراین، در دهه 1990، همگام با استراتژی اقتصادی صادرات محور، یک انقلاب ساختاری واقعی در اقتصاد برزیل آغاز شد. </a:t>
            </a:r>
            <a:endParaRPr lang="en-US" sz="2600" dirty="0">
              <a:cs typeface="B Nazanin" panose="00000400000000000000" pitchFamily="2" charset="-78"/>
            </a:endParaRPr>
          </a:p>
          <a:p>
            <a:pPr algn="just" rtl="1"/>
            <a:r>
              <a:rPr lang="fa-IR" sz="2600" dirty="0" smtClean="0">
                <a:cs typeface="B Nazanin" panose="00000400000000000000" pitchFamily="2" charset="-78"/>
              </a:rPr>
              <a:t>شهرت طرح رئال و سیاست تثبیت نرخ تورم، به انتخاب رئیس جمهور کاردوسو در سال 1994 کمک کرد (آرمیجو و کرنی، 2008: 997). در سال 1995، کاردوسو، کامکس(یعنی گسترش تجارت خارجی) را به عنوان یک نیروی منسجم درون وزارتی، برای توسعه صنعت و تجارت تشکیل داد. او همچنین نقش آفرینی فعال برای برزیل به عنوان رهبر جهانی جنوب را از طریق مشارکت در سه مجمع تجاری بین المللی مرکوسور، اِفتا و سازمان تجارت جهانی پیگیری کرد. در واقع، سیاست اقتصادی کاردوسو دولایه بود: یک رویکرد ایدئالیستی برای مذاکرات چندجانبه و یک رویکرد رئالیستی برای روابط منطقه ای. در این دوره، به دلیل بازشدن اقتصاد برزیل به روی دنیا و کنترل پول رایج با استفاده از طرح جدید رئال، تورم کنترل شد. همچنین، با بهبود وضعیت سرمایه گذاری و دادن فرصت به بنگاه ها برای ابراز وجود و فعالیت، تثبیت پول ملی، کاهش رشد جمعیت، کاهش مهاجرت و دیگر سیاست های اعمالی، شاخص های اقتصادی برزیل بهبود یافتند.</a:t>
            </a:r>
            <a:endParaRPr lang="en-US" sz="2600" dirty="0">
              <a:cs typeface="B Nazanin" panose="00000400000000000000" pitchFamily="2" charset="-78"/>
            </a:endParaRPr>
          </a:p>
        </p:txBody>
      </p:sp>
    </p:spTree>
    <p:extLst>
      <p:ext uri="{BB962C8B-B14F-4D97-AF65-F5344CB8AC3E}">
        <p14:creationId xmlns:p14="http://schemas.microsoft.com/office/powerpoint/2010/main" val="3474687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908721"/>
            <a:ext cx="6615837" cy="5112568"/>
          </a:xfrm>
        </p:spPr>
        <p:txBody>
          <a:bodyPr>
            <a:normAutofit/>
          </a:bodyPr>
          <a:lstStyle/>
          <a:p>
            <a:pPr algn="just" rtl="1"/>
            <a:r>
              <a:rPr lang="fa-IR" dirty="0">
                <a:cs typeface="B Nazanin" panose="00000400000000000000" pitchFamily="2" charset="-78"/>
              </a:rPr>
              <a:t>در سال 2002، کاندیدای حزب کارگر، لوئیس اینانسیو لولا دوسیلوا با وعده تقدم مسائل اجتماعی فقیرترین بخش مردم به پیروزی رسید و با استراتژی «گرسنگی صفر»، مبادرت به مبارزه با فقر کرد (باربوسا و دیگران، 2009: 23). در واقع، دو عنصر ضروری و پایه ای، شامل ظرفیت سرمایه گذاری و یک بازار داخلی نیرومند برای تولید انبوه </a:t>
            </a:r>
            <a:r>
              <a:rPr lang="fa-IR" dirty="0" smtClean="0">
                <a:cs typeface="B Nazanin" panose="00000400000000000000" pitchFamily="2" charset="-78"/>
              </a:rPr>
              <a:t>و بحث گردشگری که </a:t>
            </a:r>
            <a:r>
              <a:rPr lang="fa-IR" dirty="0">
                <a:cs typeface="B Nazanin" panose="00000400000000000000" pitchFamily="2" charset="-78"/>
              </a:rPr>
              <a:t>در دوران گذشته، مفقود و مغفول مانده بود، در طول دوران حکومت کاردوسو و به ویژه دوران لولا مورد توجه قرار گرفت. سند جامعی که هدفش تغییر اقتصاد سیاسی جهانی بود (رابرلو و واسکونکلوس، 2002: 333). دو سیلوا، برای دو دوره پنج ساله، از 2002 تا 2010، بر برزیل حکمرانی کرد که در این مدت، شکوفایی و رونق اقتصادی به برزیل بازگشت و این کشور، دارای شاخص های اقتصادی مثبت و قابل قبولی شد. </a:t>
            </a:r>
            <a:endParaRPr lang="en-US" dirty="0">
              <a:cs typeface="B Nazanin" panose="00000400000000000000" pitchFamily="2" charset="-78"/>
            </a:endParaRPr>
          </a:p>
          <a:p>
            <a:pPr algn="just" rtl="1"/>
            <a:r>
              <a:rPr lang="en-US" dirty="0">
                <a:cs typeface="B Nazanin" panose="00000400000000000000" pitchFamily="2" charset="-78"/>
              </a:rPr>
              <a:t>. </a:t>
            </a:r>
          </a:p>
        </p:txBody>
      </p:sp>
    </p:spTree>
    <p:extLst>
      <p:ext uri="{BB962C8B-B14F-4D97-AF65-F5344CB8AC3E}">
        <p14:creationId xmlns:p14="http://schemas.microsoft.com/office/powerpoint/2010/main" val="25718023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124745"/>
            <a:ext cx="6615837" cy="4896544"/>
          </a:xfrm>
        </p:spPr>
        <p:txBody>
          <a:bodyPr>
            <a:normAutofit/>
          </a:bodyPr>
          <a:lstStyle/>
          <a:p>
            <a:pPr algn="just" rtl="1"/>
            <a:r>
              <a:rPr lang="fa-IR" dirty="0">
                <a:cs typeface="B Nazanin" panose="00000400000000000000" pitchFamily="2" charset="-78"/>
              </a:rPr>
              <a:t>دیلماروسف، از همان حزب دوسیلوا، در سال 2011، در انتخابات عمومی ریاست جمهوری، به عنوان نخستین رئیس جمهور زن برزیل، به پیروزی رسید. او دو هدف اساسی را برای دوران ریاست جمهوری خود در نظر گرفته است: «محور فقر»، یعنی همان یزی که لولا در مورد آن با موفقیت عمل کرد و «رشد اقتصادی».</a:t>
            </a:r>
            <a:endParaRPr lang="en-US" dirty="0">
              <a:cs typeface="B Nazanin" panose="00000400000000000000" pitchFamily="2" charset="-78"/>
            </a:endParaRPr>
          </a:p>
          <a:p>
            <a:pPr algn="just" rtl="1"/>
            <a:r>
              <a:rPr lang="fa-IR" dirty="0">
                <a:cs typeface="B Nazanin" panose="00000400000000000000" pitchFamily="2" charset="-78"/>
              </a:rPr>
              <a:t>در دوران حکومت انتخابی، برزیل شاهد رشد اقتصادی باثباتی بوده که داده های جدول زیر، برخی از آنها را نشان می دهد</a:t>
            </a:r>
            <a:r>
              <a:rPr lang="fa-IR" dirty="0" smtClean="0">
                <a:cs typeface="B Nazanin" panose="00000400000000000000" pitchFamily="2" charset="-78"/>
              </a:rPr>
              <a:t>.</a:t>
            </a:r>
            <a:endParaRPr lang="en-US" dirty="0">
              <a:cs typeface="B Nazanin" panose="00000400000000000000" pitchFamily="2" charset="-78"/>
            </a:endParaRPr>
          </a:p>
        </p:txBody>
      </p:sp>
    </p:spTree>
    <p:extLst>
      <p:ext uri="{BB962C8B-B14F-4D97-AF65-F5344CB8AC3E}">
        <p14:creationId xmlns:p14="http://schemas.microsoft.com/office/powerpoint/2010/main" val="11110086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92696"/>
            <a:ext cx="6965245" cy="811218"/>
          </a:xfrm>
        </p:spPr>
        <p:txBody>
          <a:bodyPr>
            <a:noAutofit/>
          </a:bodyPr>
          <a:lstStyle/>
          <a:p>
            <a:pPr rtl="1"/>
            <a:r>
              <a:rPr lang="fa-IR" sz="2400" dirty="0">
                <a:cs typeface="B Nazanin" panose="00000400000000000000" pitchFamily="2" charset="-78"/>
              </a:rPr>
              <a:t>جدول 3. مهم ترین شاخص های اقتصادی برزیل در حکومت انتخابی (2011ـ </a:t>
            </a:r>
            <a:r>
              <a:rPr lang="fa-IR" sz="2400" dirty="0" smtClean="0">
                <a:cs typeface="B Nazanin" panose="00000400000000000000" pitchFamily="2" charset="-78"/>
              </a:rPr>
              <a:t>1994)</a:t>
            </a:r>
            <a:endParaRPr lang="en-US" sz="2400" dirty="0">
              <a:solidFill>
                <a:schemeClr val="accent5">
                  <a:lumMod val="75000"/>
                </a:schemeClr>
              </a:solidFill>
              <a:cs typeface="B Nazanin" panose="00000400000000000000"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3289714775"/>
              </p:ext>
            </p:extLst>
          </p:nvPr>
        </p:nvGraphicFramePr>
        <p:xfrm>
          <a:off x="1763688" y="1484784"/>
          <a:ext cx="5662392" cy="4572000"/>
        </p:xfrm>
        <a:graphic>
          <a:graphicData uri="http://schemas.openxmlformats.org/drawingml/2006/table">
            <a:tbl>
              <a:tblPr rtl="1" firstRow="1" firstCol="1" bandRow="1">
                <a:tableStyleId>{5C22544A-7EE6-4342-B048-85BDC9FD1C3A}</a:tableStyleId>
              </a:tblPr>
              <a:tblGrid>
                <a:gridCol w="667363"/>
                <a:gridCol w="2530107"/>
                <a:gridCol w="2464922"/>
              </a:tblGrid>
              <a:tr h="0">
                <a:tc>
                  <a:txBody>
                    <a:bodyPr/>
                    <a:lstStyle/>
                    <a:p>
                      <a:pPr algn="ctr" rtl="1">
                        <a:lnSpc>
                          <a:spcPct val="150000"/>
                        </a:lnSpc>
                        <a:spcAft>
                          <a:spcPts val="0"/>
                        </a:spcAft>
                      </a:pPr>
                      <a:r>
                        <a:rPr lang="fa-IR" sz="2000" dirty="0">
                          <a:effectLst/>
                          <a:cs typeface="B Nazanin" panose="00000400000000000000" pitchFamily="2" charset="-78"/>
                        </a:rPr>
                        <a:t>ردیف</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a:effectLst/>
                          <a:cs typeface="B Nazanin" panose="00000400000000000000" pitchFamily="2" charset="-78"/>
                        </a:rPr>
                        <a:t>شاخص های اقتصادی</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a:effectLst/>
                          <a:cs typeface="B Nazanin" panose="00000400000000000000" pitchFamily="2" charset="-78"/>
                        </a:rPr>
                        <a:t>میزان نرخ متوسط سال ها</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1</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رشد تولید ناخالص داخلی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8/32%</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2</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smtClean="0">
                          <a:effectLst/>
                          <a:cs typeface="B Nazanin" panose="00000400000000000000" pitchFamily="2" charset="-78"/>
                        </a:rPr>
                        <a:t>میزان تورم</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5/4%</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3</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درآمد سرانه هر فرد</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4710$</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4</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فقر</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17/14%</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5</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بدهی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16 میلیارد دلار</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6</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ذخیره ارزی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385/2 میلیارد دلار </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7</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سرمایه گذاری خارجی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25/19%</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8</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بیکاری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7/6%</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r h="327602">
                <a:tc>
                  <a:txBody>
                    <a:bodyPr/>
                    <a:lstStyle/>
                    <a:p>
                      <a:pPr algn="ctr" rtl="1">
                        <a:lnSpc>
                          <a:spcPct val="150000"/>
                        </a:lnSpc>
                        <a:spcAft>
                          <a:spcPts val="0"/>
                        </a:spcAft>
                      </a:pPr>
                      <a:r>
                        <a:rPr lang="fa-IR" sz="2000">
                          <a:effectLst/>
                          <a:cs typeface="B Nazanin" panose="00000400000000000000" pitchFamily="2" charset="-78"/>
                        </a:rPr>
                        <a:t>9</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a:effectLst/>
                          <a:cs typeface="B Nazanin" panose="00000400000000000000" pitchFamily="2" charset="-78"/>
                        </a:rPr>
                        <a:t>میزان رشد اقتصادی</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c>
                  <a:txBody>
                    <a:bodyPr/>
                    <a:lstStyle/>
                    <a:p>
                      <a:pPr algn="ctr" rtl="1">
                        <a:lnSpc>
                          <a:spcPct val="150000"/>
                        </a:lnSpc>
                        <a:spcAft>
                          <a:spcPts val="0"/>
                        </a:spcAft>
                      </a:pPr>
                      <a:r>
                        <a:rPr lang="fa-IR" sz="2000" dirty="0">
                          <a:effectLst/>
                          <a:cs typeface="B Nazanin" panose="00000400000000000000" pitchFamily="2" charset="-78"/>
                        </a:rPr>
                        <a:t>49/7%</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1425" marR="61425" marT="0" marB="0"/>
                </a:tc>
              </a:tr>
            </a:tbl>
          </a:graphicData>
        </a:graphic>
      </p:graphicFrame>
    </p:spTree>
    <p:extLst>
      <p:ext uri="{BB962C8B-B14F-4D97-AF65-F5344CB8AC3E}">
        <p14:creationId xmlns:p14="http://schemas.microsoft.com/office/powerpoint/2010/main" val="10417361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052737"/>
            <a:ext cx="6615837" cy="4968552"/>
          </a:xfrm>
        </p:spPr>
        <p:txBody>
          <a:bodyPr>
            <a:normAutofit/>
          </a:bodyPr>
          <a:lstStyle/>
          <a:p>
            <a:pPr algn="just" rtl="1"/>
            <a:r>
              <a:rPr lang="fa-IR" dirty="0">
                <a:cs typeface="B Nazanin" panose="00000400000000000000" pitchFamily="2" charset="-78"/>
              </a:rPr>
              <a:t>حکومت انتخابی، با کاهش ارزش ترازی تعهدات کاری و سیاست تثبیت نرخ مبادله که در چارچوب سیاست های مختلف از جمله طرح رئال </a:t>
            </a:r>
            <a:r>
              <a:rPr lang="fa-IR" dirty="0" smtClean="0">
                <a:cs typeface="B Nazanin" panose="00000400000000000000" pitchFamily="2" charset="-78"/>
              </a:rPr>
              <a:t>شناخته می شدند</a:t>
            </a:r>
            <a:r>
              <a:rPr lang="fa-IR" dirty="0">
                <a:cs typeface="B Nazanin" panose="00000400000000000000" pitchFamily="2" charset="-78"/>
              </a:rPr>
              <a:t>، سرانجام توانست تورم را کنترل کند. </a:t>
            </a:r>
            <a:endParaRPr lang="en-US" dirty="0">
              <a:cs typeface="B Nazanin" panose="00000400000000000000" pitchFamily="2" charset="-78"/>
            </a:endParaRPr>
          </a:p>
          <a:p>
            <a:pPr algn="just" rtl="1"/>
            <a:r>
              <a:rPr lang="fa-IR" dirty="0">
                <a:cs typeface="B Nazanin" panose="00000400000000000000" pitchFamily="2" charset="-78"/>
              </a:rPr>
              <a:t>همچنین برزیل، در این دوران، در جایگاه چهارمین دریافت کننده بزرگ سرمایه خارجی پس از ایالات متحده، بریتانیا و چین قرار گرفت. در اواخر دهه 1990، برزیل یک طرح پنج ماده را برای سامان دهی اقتصاد خُرد (شامل اعتبارات، مالیات، حل و فصل مناقشات اقتصادی، فضای سرمایه گذاری و تأمین اجتماعی) تنظیم و به اجرا درآورد که متضمن مواردی مانند تسهیل دسترسی به بازار، رفع پیچیدگی های سیستم مالیاتی، کاهش هزینه حل و فصل دعاوی، بهبود فضای کسب و کار و بهبود زندگی فقرا بود</a:t>
            </a:r>
            <a:r>
              <a:rPr lang="fa-IR" dirty="0" smtClean="0">
                <a:cs typeface="B Nazanin" panose="00000400000000000000" pitchFamily="2" charset="-78"/>
              </a:rPr>
              <a:t>.</a:t>
            </a:r>
            <a:endParaRPr lang="en-US" dirty="0">
              <a:cs typeface="B Nazanin" panose="00000400000000000000" pitchFamily="2" charset="-78"/>
            </a:endParaRPr>
          </a:p>
        </p:txBody>
      </p:sp>
    </p:spTree>
    <p:extLst>
      <p:ext uri="{BB962C8B-B14F-4D97-AF65-F5344CB8AC3E}">
        <p14:creationId xmlns:p14="http://schemas.microsoft.com/office/powerpoint/2010/main" val="26489165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noAutofit/>
          </a:bodyPr>
          <a:lstStyle/>
          <a:p>
            <a:pPr rtl="1"/>
            <a:r>
              <a:rPr lang="fa-IR" sz="2800" b="1" dirty="0">
                <a:cs typeface="B Nazanin" panose="00000400000000000000" pitchFamily="2" charset="-78"/>
              </a:rPr>
              <a:t>1ـ2. روند توسعه سیاسی در دوره حکومت </a:t>
            </a:r>
            <a:r>
              <a:rPr lang="fa-IR" sz="2800" b="1" dirty="0" smtClean="0">
                <a:cs typeface="B Nazanin" panose="00000400000000000000" pitchFamily="2" charset="-78"/>
              </a:rPr>
              <a:t>انتخابی</a:t>
            </a:r>
            <a:endParaRPr lang="en-US" sz="28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783003"/>
            <a:ext cx="6615837" cy="4238285"/>
          </a:xfrm>
        </p:spPr>
        <p:txBody>
          <a:bodyPr>
            <a:normAutofit/>
          </a:bodyPr>
          <a:lstStyle/>
          <a:p>
            <a:pPr algn="just" rtl="1"/>
            <a:r>
              <a:rPr lang="fa-IR" dirty="0" smtClean="0">
                <a:cs typeface="B Nazanin" panose="00000400000000000000" pitchFamily="2" charset="-78"/>
              </a:rPr>
              <a:t>دوره </a:t>
            </a:r>
            <a:r>
              <a:rPr lang="fa-IR" dirty="0">
                <a:cs typeface="B Nazanin" panose="00000400000000000000" pitchFamily="2" charset="-78"/>
              </a:rPr>
              <a:t>25 ساله (2011 ـ 1985) یا همان روند دموکراتیک شدن برزیل در دوره پسانظامیان را می توان با کمی مسامحه، به سه مرحله تقسیم بندی کرد: مرحله نخست، مرحله انتقالی و دموکراسی نحیف (دوران نِوِز 15 مارس 1985 تا 21 آوریل 1985 و خوزه سارنی 1985 تا 1990). مرحله دوم، مرحله گذار به دموکراسی حکومت کولور و فرانکو و کاردوسو)، مرحله سوم: مرحله تثبیت دموکراسی (2011 -2002؛ حکومت لولا و روسف).</a:t>
            </a:r>
            <a:endParaRPr lang="en-US" dirty="0">
              <a:cs typeface="B Nazanin" panose="00000400000000000000" pitchFamily="2" charset="-78"/>
            </a:endParaRPr>
          </a:p>
          <a:p>
            <a:pPr algn="just" rtl="1"/>
            <a:r>
              <a:rPr lang="fa-IR" dirty="0">
                <a:cs typeface="B Nazanin" panose="00000400000000000000" pitchFamily="2" charset="-78"/>
              </a:rPr>
              <a:t>نظام فدرالیسم هم در این مرحله از تحرک و پویایی گسترده ای برخوردار شد؛ به گونه ای که توانست در جریان بحران ها، بر توانایی کشور برای تثبیت نهادهای دموکراتیک تاثیر بگذارد. </a:t>
            </a:r>
            <a:endParaRPr lang="en-US" dirty="0">
              <a:cs typeface="B Nazanin" panose="00000400000000000000" pitchFamily="2" charset="-78"/>
            </a:endParaRPr>
          </a:p>
        </p:txBody>
      </p:sp>
    </p:spTree>
    <p:extLst>
      <p:ext uri="{BB962C8B-B14F-4D97-AF65-F5344CB8AC3E}">
        <p14:creationId xmlns:p14="http://schemas.microsoft.com/office/powerpoint/2010/main" val="25486038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836712"/>
            <a:ext cx="6615837" cy="5256584"/>
          </a:xfrm>
        </p:spPr>
        <p:txBody>
          <a:bodyPr>
            <a:normAutofit/>
          </a:bodyPr>
          <a:lstStyle/>
          <a:p>
            <a:pPr algn="just" rtl="1"/>
            <a:r>
              <a:rPr lang="fa-IR" dirty="0">
                <a:cs typeface="B Nazanin" panose="00000400000000000000" pitchFamily="2" charset="-78"/>
              </a:rPr>
              <a:t>جامعه مدنی و احزاب، به مثابه حلقه های مستقل واسط میان افراد و دولت، در راستای پیشبرد و تقویت نظام پایدار دموکراتیک عمل کردند. جامعه مدنی مشارکتی در حال شکل گیری، با نهادها و سازمان های سیاسی و مدنی، درباره طرح ها و برنامه های گوناگون، به مشاوره و نظردهی می پرداختند.</a:t>
            </a:r>
            <a:endParaRPr lang="en-US" dirty="0">
              <a:cs typeface="B Nazanin" panose="00000400000000000000" pitchFamily="2" charset="-78"/>
            </a:endParaRPr>
          </a:p>
          <a:p>
            <a:pPr algn="just" rtl="1"/>
            <a:r>
              <a:rPr lang="fa-IR" dirty="0">
                <a:cs typeface="B Nazanin" panose="00000400000000000000" pitchFamily="2" charset="-78"/>
              </a:rPr>
              <a:t>نظام پارلمانی برزیل در این مرحله، از نهادهای فعال در ساختار حقوقی و سیاسی این کشور بود. با تصویب پارلمان، فضای جدیدی برای فعالیت سیاسی گشوده شد. حکومت های مردم مدار، با تصویب قانون، در پی جذب کادرها، روشنفکران، تکنوکرات ها و فعالان جنبش های اجتماعی برآمدند.</a:t>
            </a:r>
            <a:endParaRPr lang="en-US" dirty="0">
              <a:cs typeface="B Nazanin" panose="00000400000000000000" pitchFamily="2" charset="-78"/>
            </a:endParaRPr>
          </a:p>
          <a:p>
            <a:pPr algn="just" rtl="1"/>
            <a:r>
              <a:rPr lang="fa-IR" dirty="0">
                <a:cs typeface="B Nazanin" panose="00000400000000000000" pitchFamily="2" charset="-78"/>
              </a:rPr>
              <a:t>از لحاظ مراجعه به آرای مردم نیز برزیل این دوره، قابل تأمل است. در این زمینه، برای تغییر اساسی در ساختار سیاسی کشور، به یکی از روش های دموکراسی مستقیم، یعنی همه پرسی، توسل جسته شد</a:t>
            </a:r>
            <a:r>
              <a:rPr lang="fa-IR" dirty="0" smtClean="0">
                <a:cs typeface="B Nazanin" panose="00000400000000000000" pitchFamily="2" charset="-78"/>
              </a:rPr>
              <a:t>.</a:t>
            </a:r>
            <a:endParaRPr lang="en-US" dirty="0">
              <a:cs typeface="B Nazanin" panose="00000400000000000000" pitchFamily="2" charset="-78"/>
            </a:endParaRPr>
          </a:p>
        </p:txBody>
      </p:sp>
    </p:spTree>
    <p:extLst>
      <p:ext uri="{BB962C8B-B14F-4D97-AF65-F5344CB8AC3E}">
        <p14:creationId xmlns:p14="http://schemas.microsoft.com/office/powerpoint/2010/main" val="33199203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noAutofit/>
          </a:bodyPr>
          <a:lstStyle/>
          <a:p>
            <a:pPr rtl="1"/>
            <a:r>
              <a:rPr lang="fa-IR" sz="3200" b="1" dirty="0">
                <a:cs typeface="B Nazanin" panose="00000400000000000000" pitchFamily="2" charset="-78"/>
              </a:rPr>
              <a:t>3. نسبت سنجی توسعه و دموکراسی در دوره نظامیان و </a:t>
            </a:r>
            <a:r>
              <a:rPr lang="fa-IR" sz="3200" b="1" dirty="0" smtClean="0">
                <a:cs typeface="B Nazanin" panose="00000400000000000000" pitchFamily="2" charset="-78"/>
              </a:rPr>
              <a:t>انتخابی</a:t>
            </a:r>
            <a:endParaRPr lang="en-US" sz="32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927019"/>
            <a:ext cx="6615837" cy="3734229"/>
          </a:xfrm>
        </p:spPr>
        <p:txBody>
          <a:bodyPr>
            <a:normAutofit/>
          </a:bodyPr>
          <a:lstStyle/>
          <a:p>
            <a:pPr algn="just" rtl="1"/>
            <a:r>
              <a:rPr lang="fa-IR" sz="2800" dirty="0" smtClean="0">
                <a:cs typeface="B Nazanin" panose="00000400000000000000" pitchFamily="2" charset="-78"/>
              </a:rPr>
              <a:t>برزیل </a:t>
            </a:r>
            <a:r>
              <a:rPr lang="fa-IR" sz="2800" dirty="0">
                <a:cs typeface="B Nazanin" panose="00000400000000000000" pitchFamily="2" charset="-78"/>
              </a:rPr>
              <a:t>طی پنجاه سال گذشته (2011 ـ 1964)، دو دوره حکومت نظامیان (1985 ـ 1964) و حکومت انتخابی (2011 ـ 1985) را تجربه کرده است که دوران نظامیان به چهار مرحله جداگانه قابل تقسیم است که هر مرحله، برحسب عملکرد اقتصادی خاص خود، قابل تشخیص است. </a:t>
            </a:r>
            <a:endParaRPr lang="en-US" sz="2800" dirty="0">
              <a:cs typeface="B Nazanin" panose="00000400000000000000" pitchFamily="2" charset="-78"/>
            </a:endParaRPr>
          </a:p>
        </p:txBody>
      </p:sp>
    </p:spTree>
    <p:extLst>
      <p:ext uri="{BB962C8B-B14F-4D97-AF65-F5344CB8AC3E}">
        <p14:creationId xmlns:p14="http://schemas.microsoft.com/office/powerpoint/2010/main" val="5186566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33606"/>
            <a:ext cx="6965245" cy="811218"/>
          </a:xfrm>
        </p:spPr>
        <p:txBody>
          <a:bodyPr>
            <a:noAutofit/>
          </a:bodyPr>
          <a:lstStyle/>
          <a:p>
            <a:pPr rtl="1"/>
            <a:r>
              <a:rPr lang="fa-IR" sz="3200" dirty="0">
                <a:cs typeface="B Nazanin" panose="00000400000000000000" pitchFamily="2" charset="-78"/>
              </a:rPr>
              <a:t>جدول 4. تقسیم بندی دوران حکومت نظامیان براساس معیارهای اقتصادی (1985 ـ 1964</a:t>
            </a:r>
            <a:r>
              <a:rPr lang="fa-IR" sz="3200" dirty="0" smtClean="0">
                <a:cs typeface="B Nazanin" panose="00000400000000000000" pitchFamily="2" charset="-78"/>
              </a:rPr>
              <a:t>)</a:t>
            </a:r>
            <a:endParaRPr lang="en-US" sz="3200" dirty="0">
              <a:solidFill>
                <a:schemeClr val="accent5">
                  <a:lumMod val="75000"/>
                </a:schemeClr>
              </a:solidFill>
              <a:cs typeface="B Nazanin" panose="00000400000000000000"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737595785"/>
              </p:ext>
            </p:extLst>
          </p:nvPr>
        </p:nvGraphicFramePr>
        <p:xfrm>
          <a:off x="1750973" y="2060848"/>
          <a:ext cx="5701347" cy="3520440"/>
        </p:xfrm>
        <a:graphic>
          <a:graphicData uri="http://schemas.openxmlformats.org/drawingml/2006/table">
            <a:tbl>
              <a:tblPr rtl="1" firstRow="1" firstCol="1" bandRow="1">
                <a:tableStyleId>{5C22544A-7EE6-4342-B048-85BDC9FD1C3A}</a:tableStyleId>
              </a:tblPr>
              <a:tblGrid>
                <a:gridCol w="681672"/>
                <a:gridCol w="1800225"/>
                <a:gridCol w="1710690"/>
                <a:gridCol w="1508760"/>
              </a:tblGrid>
              <a:tr h="0">
                <a:tc>
                  <a:txBody>
                    <a:bodyPr/>
                    <a:lstStyle/>
                    <a:p>
                      <a:pPr algn="ctr" rtl="1">
                        <a:lnSpc>
                          <a:spcPct val="150000"/>
                        </a:lnSpc>
                        <a:spcAft>
                          <a:spcPts val="0"/>
                        </a:spcAft>
                      </a:pPr>
                      <a:r>
                        <a:rPr lang="fa-IR" sz="2200" dirty="0">
                          <a:effectLst/>
                          <a:cs typeface="B Nazanin" panose="00000400000000000000" pitchFamily="2" charset="-78"/>
                        </a:rPr>
                        <a:t>ردیف</a:t>
                      </a:r>
                      <a:endParaRPr lang="en-US" sz="22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dirty="0">
                          <a:effectLst/>
                          <a:cs typeface="B Nazanin" panose="00000400000000000000" pitchFamily="2" charset="-78"/>
                        </a:rPr>
                        <a:t>عنوان دوره</a:t>
                      </a:r>
                      <a:endParaRPr lang="en-US" sz="22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سال ها</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مدت (سال)</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r h="0">
                <a:tc>
                  <a:txBody>
                    <a:bodyPr/>
                    <a:lstStyle/>
                    <a:p>
                      <a:pPr algn="ctr" rtl="1">
                        <a:lnSpc>
                          <a:spcPct val="150000"/>
                        </a:lnSpc>
                        <a:spcAft>
                          <a:spcPts val="0"/>
                        </a:spcAft>
                      </a:pPr>
                      <a:r>
                        <a:rPr lang="fa-IR" sz="2200">
                          <a:effectLst/>
                          <a:cs typeface="B Nazanin" panose="00000400000000000000" pitchFamily="2" charset="-78"/>
                        </a:rPr>
                        <a:t>1 </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دوران انتقالی و گذار اقتصادی</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1964- 1968</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4 سال</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r h="0">
                <a:tc>
                  <a:txBody>
                    <a:bodyPr/>
                    <a:lstStyle/>
                    <a:p>
                      <a:pPr algn="ctr" rtl="1">
                        <a:lnSpc>
                          <a:spcPct val="150000"/>
                        </a:lnSpc>
                        <a:spcAft>
                          <a:spcPts val="0"/>
                        </a:spcAft>
                      </a:pPr>
                      <a:r>
                        <a:rPr lang="fa-IR" sz="2200">
                          <a:effectLst/>
                          <a:cs typeface="B Nazanin" panose="00000400000000000000" pitchFamily="2" charset="-78"/>
                        </a:rPr>
                        <a:t>2</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دوران رشد و معجزه اقتصادی</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1973 - 1968</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5 سال</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r h="0">
                <a:tc>
                  <a:txBody>
                    <a:bodyPr/>
                    <a:lstStyle/>
                    <a:p>
                      <a:pPr algn="ctr" rtl="1">
                        <a:lnSpc>
                          <a:spcPct val="150000"/>
                        </a:lnSpc>
                        <a:spcAft>
                          <a:spcPts val="0"/>
                        </a:spcAft>
                      </a:pPr>
                      <a:r>
                        <a:rPr lang="fa-IR" sz="2200">
                          <a:effectLst/>
                          <a:cs typeface="B Nazanin" panose="00000400000000000000" pitchFamily="2" charset="-78"/>
                        </a:rPr>
                        <a:t>3</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دوران نزول اقتصادی</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1979- 1974</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5 سال</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r h="0">
                <a:tc>
                  <a:txBody>
                    <a:bodyPr/>
                    <a:lstStyle/>
                    <a:p>
                      <a:pPr algn="ctr" rtl="1">
                        <a:lnSpc>
                          <a:spcPct val="150000"/>
                        </a:lnSpc>
                        <a:spcAft>
                          <a:spcPts val="0"/>
                        </a:spcAft>
                      </a:pPr>
                      <a:r>
                        <a:rPr lang="fa-IR" sz="2200">
                          <a:effectLst/>
                          <a:cs typeface="B Nazanin" panose="00000400000000000000" pitchFamily="2" charset="-78"/>
                        </a:rPr>
                        <a:t>4</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a:effectLst/>
                          <a:cs typeface="B Nazanin" panose="00000400000000000000" pitchFamily="2" charset="-78"/>
                        </a:rPr>
                        <a:t>دوران بحران بدهی</a:t>
                      </a:r>
                      <a:endParaRPr lang="en-US" sz="22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dirty="0">
                          <a:effectLst/>
                          <a:cs typeface="B Nazanin" panose="00000400000000000000" pitchFamily="2" charset="-78"/>
                        </a:rPr>
                        <a:t>1985- 1979</a:t>
                      </a:r>
                      <a:endParaRPr lang="en-US" sz="22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200" dirty="0">
                          <a:effectLst/>
                          <a:cs typeface="B Nazanin" panose="00000400000000000000" pitchFamily="2" charset="-78"/>
                        </a:rPr>
                        <a:t>6 سال</a:t>
                      </a:r>
                      <a:endParaRPr lang="en-US" sz="22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bl>
          </a:graphicData>
        </a:graphic>
      </p:graphicFrame>
    </p:spTree>
    <p:extLst>
      <p:ext uri="{BB962C8B-B14F-4D97-AF65-F5344CB8AC3E}">
        <p14:creationId xmlns:p14="http://schemas.microsoft.com/office/powerpoint/2010/main" val="39848938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539" y="1484784"/>
            <a:ext cx="6615837" cy="4238285"/>
          </a:xfrm>
        </p:spPr>
        <p:txBody>
          <a:bodyPr>
            <a:normAutofit/>
          </a:bodyPr>
          <a:lstStyle/>
          <a:p>
            <a:pPr algn="just" rtl="1"/>
            <a:r>
              <a:rPr lang="fa-IR" sz="2800" dirty="0">
                <a:cs typeface="B Nazanin" panose="00000400000000000000" pitchFamily="2" charset="-78"/>
              </a:rPr>
              <a:t>همچنین، دوران حکومت انتخابی را می توان برحسب شاخص های اقتصادی، به سه مرحله تقسیم بندی کرد که برحسب اهداف پژوهش، تمرکز ما از سال 1994 تا 2011 می باشد. این مراحل نیز در جدول شماره (5) آمده است</a:t>
            </a:r>
            <a:r>
              <a:rPr lang="fa-IR" sz="2800" dirty="0" smtClean="0">
                <a:cs typeface="B Nazanin" panose="00000400000000000000" pitchFamily="2" charset="-78"/>
              </a:rPr>
              <a:t>.</a:t>
            </a:r>
            <a:endParaRPr lang="en-US" sz="2800" dirty="0">
              <a:cs typeface="B Nazanin" panose="00000400000000000000" pitchFamily="2" charset="-78"/>
            </a:endParaRPr>
          </a:p>
        </p:txBody>
      </p:sp>
    </p:spTree>
    <p:extLst>
      <p:ext uri="{BB962C8B-B14F-4D97-AF65-F5344CB8AC3E}">
        <p14:creationId xmlns:p14="http://schemas.microsoft.com/office/powerpoint/2010/main" val="36599466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033606"/>
            <a:ext cx="6965245" cy="811218"/>
          </a:xfrm>
        </p:spPr>
        <p:txBody>
          <a:bodyPr>
            <a:noAutofit/>
          </a:bodyPr>
          <a:lstStyle/>
          <a:p>
            <a:pPr rtl="1"/>
            <a:r>
              <a:rPr lang="fa-IR" sz="2800" dirty="0">
                <a:cs typeface="B Nazanin" panose="00000400000000000000" pitchFamily="2" charset="-78"/>
              </a:rPr>
              <a:t>جدول 5. تقسیم بندی دوران حکومت انتخابی براساس معیارهای اقتصادی (2012 ـ 1985</a:t>
            </a:r>
            <a:r>
              <a:rPr lang="fa-IR" sz="2800" dirty="0" smtClean="0">
                <a:cs typeface="B Nazanin" panose="00000400000000000000" pitchFamily="2" charset="-78"/>
              </a:rPr>
              <a:t>)</a:t>
            </a:r>
            <a:endParaRPr lang="en-US" sz="2800" dirty="0">
              <a:solidFill>
                <a:schemeClr val="accent5">
                  <a:lumMod val="75000"/>
                </a:schemeClr>
              </a:solidFill>
              <a:cs typeface="B Nazanin" panose="00000400000000000000"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2399612020"/>
              </p:ext>
            </p:extLst>
          </p:nvPr>
        </p:nvGraphicFramePr>
        <p:xfrm>
          <a:off x="1750973" y="2355450"/>
          <a:ext cx="5701347" cy="2286000"/>
        </p:xfrm>
        <a:graphic>
          <a:graphicData uri="http://schemas.openxmlformats.org/drawingml/2006/table">
            <a:tbl>
              <a:tblPr rtl="1" firstRow="1" firstCol="1" bandRow="1">
                <a:tableStyleId>{5C22544A-7EE6-4342-B048-85BDC9FD1C3A}</a:tableStyleId>
              </a:tblPr>
              <a:tblGrid>
                <a:gridCol w="681672"/>
                <a:gridCol w="1800225"/>
                <a:gridCol w="1710690"/>
                <a:gridCol w="1508760"/>
              </a:tblGrid>
              <a:tr h="0">
                <a:tc>
                  <a:txBody>
                    <a:bodyPr/>
                    <a:lstStyle/>
                    <a:p>
                      <a:pPr algn="ctr" rtl="1">
                        <a:lnSpc>
                          <a:spcPct val="150000"/>
                        </a:lnSpc>
                        <a:spcAft>
                          <a:spcPts val="0"/>
                        </a:spcAft>
                      </a:pPr>
                      <a:r>
                        <a:rPr lang="fa-IR" sz="2000" dirty="0">
                          <a:effectLst/>
                          <a:cs typeface="B Nazanin" panose="00000400000000000000" pitchFamily="2" charset="-78"/>
                        </a:rPr>
                        <a:t>ردیف</a:t>
                      </a:r>
                      <a:endParaRPr lang="en-US" sz="2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dirty="0">
                          <a:effectLst/>
                          <a:cs typeface="B Nazanin" panose="00000400000000000000" pitchFamily="2" charset="-78"/>
                        </a:rPr>
                        <a:t>عنوان دوره</a:t>
                      </a:r>
                      <a:endParaRPr lang="en-US" sz="2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سال ها</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مدت (سال)</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r h="0">
                <a:tc>
                  <a:txBody>
                    <a:bodyPr/>
                    <a:lstStyle/>
                    <a:p>
                      <a:pPr algn="ctr" rtl="1">
                        <a:lnSpc>
                          <a:spcPct val="150000"/>
                        </a:lnSpc>
                        <a:spcAft>
                          <a:spcPts val="0"/>
                        </a:spcAft>
                      </a:pPr>
                      <a:r>
                        <a:rPr lang="fa-IR" sz="2000">
                          <a:effectLst/>
                          <a:cs typeface="B Nazanin" panose="00000400000000000000" pitchFamily="2" charset="-78"/>
                        </a:rPr>
                        <a:t>1 </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دوران گذار اقتصادی</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1994- 1985</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9 سال</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r h="0">
                <a:tc>
                  <a:txBody>
                    <a:bodyPr/>
                    <a:lstStyle/>
                    <a:p>
                      <a:pPr algn="ctr" rtl="1">
                        <a:lnSpc>
                          <a:spcPct val="150000"/>
                        </a:lnSpc>
                        <a:spcAft>
                          <a:spcPts val="0"/>
                        </a:spcAft>
                      </a:pPr>
                      <a:r>
                        <a:rPr lang="fa-IR" sz="2000">
                          <a:effectLst/>
                          <a:cs typeface="B Nazanin" panose="00000400000000000000" pitchFamily="2" charset="-78"/>
                        </a:rPr>
                        <a:t>2</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دوران آزاد سازی اقتصادی</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2002- 1994</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8 سال</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r h="0">
                <a:tc>
                  <a:txBody>
                    <a:bodyPr/>
                    <a:lstStyle/>
                    <a:p>
                      <a:pPr algn="ctr" rtl="1">
                        <a:lnSpc>
                          <a:spcPct val="150000"/>
                        </a:lnSpc>
                        <a:spcAft>
                          <a:spcPts val="0"/>
                        </a:spcAft>
                      </a:pPr>
                      <a:r>
                        <a:rPr lang="fa-IR" sz="2000">
                          <a:effectLst/>
                          <a:cs typeface="B Nazanin" panose="00000400000000000000" pitchFamily="2" charset="-78"/>
                        </a:rPr>
                        <a:t>3</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دوران تلفیق اقتصاد رفاهی و بازار</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a:effectLst/>
                          <a:cs typeface="B Nazanin" panose="00000400000000000000" pitchFamily="2" charset="-78"/>
                        </a:rPr>
                        <a:t>2012- 2002</a:t>
                      </a:r>
                      <a:endParaRPr lang="en-US" sz="2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c>
                  <a:txBody>
                    <a:bodyPr/>
                    <a:lstStyle/>
                    <a:p>
                      <a:pPr algn="ctr" rtl="1">
                        <a:lnSpc>
                          <a:spcPct val="150000"/>
                        </a:lnSpc>
                        <a:spcAft>
                          <a:spcPts val="0"/>
                        </a:spcAft>
                      </a:pPr>
                      <a:r>
                        <a:rPr lang="fa-IR" sz="2000" dirty="0">
                          <a:effectLst/>
                          <a:cs typeface="B Nazanin" panose="00000400000000000000" pitchFamily="2" charset="-78"/>
                        </a:rPr>
                        <a:t>10 سال</a:t>
                      </a:r>
                      <a:endParaRPr lang="en-US" sz="2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tc>
              </a:tr>
            </a:tbl>
          </a:graphicData>
        </a:graphic>
      </p:graphicFrame>
    </p:spTree>
    <p:extLst>
      <p:ext uri="{BB962C8B-B14F-4D97-AF65-F5344CB8AC3E}">
        <p14:creationId xmlns:p14="http://schemas.microsoft.com/office/powerpoint/2010/main" val="19558896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normAutofit/>
          </a:bodyPr>
          <a:lstStyle/>
          <a:p>
            <a:pPr rtl="1"/>
            <a:r>
              <a:rPr lang="fa-IR" sz="4000" b="1" dirty="0">
                <a:cs typeface="B Nazanin" panose="00000400000000000000" pitchFamily="2" charset="-78"/>
              </a:rPr>
              <a:t>نتیجه </a:t>
            </a:r>
            <a:r>
              <a:rPr lang="fa-IR" sz="4000" b="1" dirty="0" smtClean="0">
                <a:cs typeface="B Nazanin" panose="00000400000000000000" pitchFamily="2" charset="-78"/>
              </a:rPr>
              <a:t>گیری</a:t>
            </a:r>
            <a:endParaRPr lang="en-US" sz="4000" dirty="0">
              <a:solidFill>
                <a:schemeClr val="accent5">
                  <a:lumMod val="75000"/>
                </a:schemeClr>
              </a:solidFill>
              <a:cs typeface="B Nazanin" panose="00000400000000000000" pitchFamily="2" charset="-78"/>
            </a:endParaRPr>
          </a:p>
        </p:txBody>
      </p:sp>
      <p:sp>
        <p:nvSpPr>
          <p:cNvPr id="3" name="Content Placeholder 2"/>
          <p:cNvSpPr>
            <a:spLocks noGrp="1"/>
          </p:cNvSpPr>
          <p:nvPr>
            <p:ph idx="1"/>
          </p:nvPr>
        </p:nvSpPr>
        <p:spPr>
          <a:xfrm>
            <a:off x="1340539" y="1783003"/>
            <a:ext cx="6615837" cy="4238285"/>
          </a:xfrm>
        </p:spPr>
        <p:txBody>
          <a:bodyPr>
            <a:normAutofit/>
          </a:bodyPr>
          <a:lstStyle/>
          <a:p>
            <a:pPr algn="just" rtl="1"/>
            <a:r>
              <a:rPr lang="fa-IR" sz="2800" dirty="0" smtClean="0">
                <a:cs typeface="B Nazanin" panose="00000400000000000000" pitchFamily="2" charset="-78"/>
              </a:rPr>
              <a:t>روند توسعه در برزیل نمونه بسیار خوبیست برای کشور های دنیا ، روند توسعه در برزیل ضرورت توسعه همگون اقتصادی و سیاسی  را مشخص میکند .این دو باید همگون و همتراز با یکدیگر  به پیش روند تا از شکنندگی و ناپایداری هریک جلوگیری شود .برای توسعه اقتصادی لازم است جامعه مدنی شکوفا شود ،احزاب فعال گردند،مطبوعات و نهادها  آزادانه نقش خود را در جهت توسعه سیاسی و اقتصادی  ایفا کنند.بستر مناسب برای سرمایه گذاری خارجی ،ادغام در بازار جهانی و زمینه سازی و تعامل با قدرتهابی بزرگ جهت بهره گیری از پتانسیل آنان در جهت توسعه کشورها.</a:t>
            </a:r>
            <a:endParaRPr lang="en-US" sz="2800" dirty="0">
              <a:cs typeface="B Nazanin" panose="00000400000000000000" pitchFamily="2" charset="-78"/>
            </a:endParaRPr>
          </a:p>
        </p:txBody>
      </p:sp>
    </p:spTree>
    <p:extLst>
      <p:ext uri="{BB962C8B-B14F-4D97-AF65-F5344CB8AC3E}">
        <p14:creationId xmlns:p14="http://schemas.microsoft.com/office/powerpoint/2010/main" val="10401558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منابع:</a:t>
            </a:r>
            <a:endParaRPr lang="en-US" dirty="0"/>
          </a:p>
        </p:txBody>
      </p:sp>
      <p:sp>
        <p:nvSpPr>
          <p:cNvPr id="3" name="Content Placeholder 2"/>
          <p:cNvSpPr>
            <a:spLocks noGrp="1"/>
          </p:cNvSpPr>
          <p:nvPr>
            <p:ph idx="1"/>
          </p:nvPr>
        </p:nvSpPr>
        <p:spPr/>
        <p:txBody>
          <a:bodyPr/>
          <a:lstStyle/>
          <a:p>
            <a:r>
              <a:rPr lang="fa-IR" sz="2000" dirty="0" smtClean="0"/>
              <a:t>توسعه یا چپاول ، نقش دولت درتحول صنعتی ...ایوانز...پیتر</a:t>
            </a:r>
          </a:p>
          <a:p>
            <a:r>
              <a:rPr lang="fa-IR" sz="2000" dirty="0" smtClean="0"/>
              <a:t>وابستگی جدید در برزیل روشا گیزاماریا</a:t>
            </a:r>
          </a:p>
          <a:p>
            <a:r>
              <a:rPr lang="fa-IR" sz="2000" dirty="0" smtClean="0"/>
              <a:t>سیاست وتوسعه  در جهان سوم  نوشته لفت ویچ </a:t>
            </a:r>
          </a:p>
          <a:p>
            <a:r>
              <a:rPr lang="fa-IR" dirty="0" smtClean="0"/>
              <a:t>روسف وآغاز عصری تازه در برزیل باشگاه اندیشه ، خبرگذاریه ایرنا</a:t>
            </a:r>
          </a:p>
          <a:p>
            <a:endParaRPr lang="en-US" dirty="0"/>
          </a:p>
        </p:txBody>
      </p:sp>
    </p:spTree>
    <p:extLst>
      <p:ext uri="{BB962C8B-B14F-4D97-AF65-F5344CB8AC3E}">
        <p14:creationId xmlns:p14="http://schemas.microsoft.com/office/powerpoint/2010/main" val="37697806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340</TotalTime>
  <Words>3946</Words>
  <Application>Microsoft Office PowerPoint</Application>
  <PresentationFormat>On-screen Show (4:3)</PresentationFormat>
  <Paragraphs>192</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Pushpin</vt:lpstr>
      <vt:lpstr>PowerPoint Presentation</vt:lpstr>
      <vt:lpstr>روند توسعه در برزیل   جناب دکتر دبیری مهر  آقایان حیدری ، وفایی ، میرزاده </vt:lpstr>
      <vt:lpstr>چکیده</vt:lpstr>
      <vt:lpstr>مقدمه</vt:lpstr>
      <vt:lpstr>PowerPoint Presentation</vt:lpstr>
      <vt:lpstr>1. روند توسعه و دموکراسی در برزیل</vt:lpstr>
      <vt:lpstr>روند رشد و توسعه اقتصادی در دوره نظامیان</vt:lpstr>
      <vt:lpstr>PowerPoint Presentation</vt:lpstr>
      <vt:lpstr>PowerPoint Presentation</vt:lpstr>
      <vt:lpstr>جدول 1. مهم ترین شاخص های اقتصادی برزیل در دوران معجزه اقتصادی (1973 – 1968)</vt:lpstr>
      <vt:lpstr>PowerPoint Presentation</vt:lpstr>
      <vt:lpstr>PowerPoint Presentation</vt:lpstr>
      <vt:lpstr>PowerPoint Presentation</vt:lpstr>
      <vt:lpstr>جدول 1. مهم ترین شاخص های اقتصادی برزیل در دوران  بحران بدهی</vt:lpstr>
      <vt:lpstr>2-1. چگونگی توسعه سیاسی در دوره حکومت نظامیان</vt:lpstr>
      <vt:lpstr>PowerPoint Presentation</vt:lpstr>
      <vt:lpstr>PowerPoint Presentation</vt:lpstr>
      <vt:lpstr>1-2-1. توسعه و دموکراسی در دوره حکومت انتخابی</vt:lpstr>
      <vt:lpstr>PowerPoint Presentation</vt:lpstr>
      <vt:lpstr>2. روند رشد و توسعه اقتصادی در دوره حکومت انتخابی</vt:lpstr>
      <vt:lpstr>PowerPoint Presentation</vt:lpstr>
      <vt:lpstr>PowerPoint Presentation</vt:lpstr>
      <vt:lpstr>PowerPoint Presentation</vt:lpstr>
      <vt:lpstr>PowerPoint Presentation</vt:lpstr>
      <vt:lpstr>جدول 3. مهم ترین شاخص های اقتصادی برزیل در حکومت انتخابی (2011ـ 1994)</vt:lpstr>
      <vt:lpstr>PowerPoint Presentation</vt:lpstr>
      <vt:lpstr>1ـ2. روند توسعه سیاسی در دوره حکومت انتخابی</vt:lpstr>
      <vt:lpstr>PowerPoint Presentation</vt:lpstr>
      <vt:lpstr>3. نسبت سنجی توسعه و دموکراسی در دوره نظامیان و انتخابی</vt:lpstr>
      <vt:lpstr>جدول 4. تقسیم بندی دوران حکومت نظامیان براساس معیارهای اقتصادی (1985 ـ 1964)</vt:lpstr>
      <vt:lpstr>PowerPoint Presentation</vt:lpstr>
      <vt:lpstr>جدول 5. تقسیم بندی دوران حکومت انتخابی براساس معیارهای اقتصادی (2012 ـ 1985)</vt:lpstr>
      <vt:lpstr>نتیجه گیری</vt:lpstr>
      <vt:lpstr>منابع: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neda</dc:creator>
  <cp:lastModifiedBy>MRT www.Win2Farsi.com</cp:lastModifiedBy>
  <cp:revision>81</cp:revision>
  <dcterms:created xsi:type="dcterms:W3CDTF">2015-05-13T18:57:58Z</dcterms:created>
  <dcterms:modified xsi:type="dcterms:W3CDTF">2017-01-04T14:25:36Z</dcterms:modified>
</cp:coreProperties>
</file>