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257" r:id="rId3"/>
    <p:sldId id="272" r:id="rId4"/>
    <p:sldId id="258" r:id="rId5"/>
    <p:sldId id="260" r:id="rId6"/>
    <p:sldId id="261" r:id="rId7"/>
    <p:sldId id="266" r:id="rId8"/>
    <p:sldId id="264" r:id="rId9"/>
    <p:sldId id="267" r:id="rId10"/>
    <p:sldId id="268"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36E4AF-F219-43B7-A75A-985D97D26052}" type="datetimeFigureOut">
              <a:rPr lang="en-US" smtClean="0"/>
              <a:pPr/>
              <a:t>9/6/2021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D48B14-89D4-416E-B3FC-B823EFF4478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06E446B-18DC-4032-926B-CCA5F245BCB8}" type="datetime1">
              <a:rPr lang="en-US" smtClean="0"/>
              <a:pPr/>
              <a:t>9/6/2021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41B253-F6D8-409C-A4AB-F1F9D4D36468}" type="datetime1">
              <a:rPr lang="en-US" smtClean="0"/>
              <a:pPr/>
              <a:t>9/6/2021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8889D6-0E91-4822-9C17-4B342A8D818F}" type="datetime1">
              <a:rPr lang="en-US" smtClean="0"/>
              <a:pPr/>
              <a:t>9/6/2021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D4E610-CFEF-4556-81A9-96AD131A5DCD}" type="datetime1">
              <a:rPr lang="en-US" smtClean="0"/>
              <a:pPr/>
              <a:t>9/6/2021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C4CF314-8260-4757-A14A-CC2479A6EAD2}" type="datetime1">
              <a:rPr lang="en-US" smtClean="0"/>
              <a:pPr/>
              <a:t>9/6/2021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EC080CC-1F20-49DE-A5F1-291B25540A85}" type="datetime1">
              <a:rPr lang="en-US" smtClean="0"/>
              <a:pPr/>
              <a:t>9/6/2021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C51A9F0-91CB-4EFA-88D6-87F89B67357E}" type="datetime1">
              <a:rPr lang="en-US" smtClean="0"/>
              <a:pPr/>
              <a:t>9/6/2021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69EFA69-EFAB-4CAB-869A-2573CCBA129D}" type="datetime1">
              <a:rPr lang="en-US" smtClean="0"/>
              <a:pPr/>
              <a:t>9/6/2021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90C9097-F348-4816-BB99-DAE806D8CED7}" type="datetime1">
              <a:rPr lang="en-US" smtClean="0"/>
              <a:pPr/>
              <a:t>9/6/2021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6F9988D-8764-42DE-8C40-6F824BCBCC2D}" type="datetime1">
              <a:rPr lang="en-US" smtClean="0"/>
              <a:pPr/>
              <a:t>9/6/2021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CE713E3-1F99-4523-AA64-564495FE1125}" type="datetime1">
              <a:rPr lang="en-US" smtClean="0"/>
              <a:pPr/>
              <a:t>9/6/2021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7B7439E-DAFA-45C7-A53E-29D7DB263A9D}" type="datetime1">
              <a:rPr lang="en-US" smtClean="0"/>
              <a:pPr/>
              <a:t>9/6/2021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ar-SA" sz="3100" b="1" dirty="0" smtClean="0">
                <a:cs typeface="B Nazanin" pitchFamily="2" charset="-78"/>
              </a:rPr>
              <a:t>جریان سازی خبری</a:t>
            </a:r>
            <a:r>
              <a:rPr lang="en-US" sz="3100" dirty="0" smtClean="0">
                <a:cs typeface="B Nazanin" pitchFamily="2" charset="-78"/>
              </a:rPr>
              <a:t/>
            </a:r>
            <a:br>
              <a:rPr lang="en-US" sz="3100" dirty="0" smtClean="0">
                <a:cs typeface="B Nazanin" pitchFamily="2" charset="-78"/>
              </a:rPr>
            </a:br>
            <a:r>
              <a:rPr lang="ar-SA" sz="3100" b="1" dirty="0" smtClean="0">
                <a:cs typeface="B Nazanin" pitchFamily="2" charset="-78"/>
              </a:rPr>
              <a:t>در رسانه های  دیداری ، شنیداری و نوشت</a:t>
            </a:r>
            <a:r>
              <a:rPr lang="fa-IR" sz="3100" b="1" dirty="0" smtClean="0">
                <a:cs typeface="B Nazanin" pitchFamily="2" charset="-78"/>
              </a:rPr>
              <a:t>ا</a:t>
            </a:r>
            <a:r>
              <a:rPr lang="ar-SA" sz="3100" b="1" dirty="0" smtClean="0">
                <a:cs typeface="B Nazanin" pitchFamily="2" charset="-78"/>
              </a:rPr>
              <a:t>ری</a:t>
            </a:r>
            <a:r>
              <a:rPr lang="en-US" sz="3100" dirty="0" smtClean="0">
                <a:cs typeface="B Nazanin" pitchFamily="2" charset="-78"/>
              </a:rPr>
              <a:t/>
            </a:r>
            <a:br>
              <a:rPr lang="en-US" sz="3100" dirty="0" smtClean="0">
                <a:cs typeface="B Nazanin" pitchFamily="2" charset="-78"/>
              </a:rPr>
            </a:br>
            <a:r>
              <a:rPr lang="en-US" sz="3100" b="1" dirty="0" smtClean="0">
                <a:cs typeface="B Nazanin" pitchFamily="2" charset="-78"/>
              </a:rPr>
              <a:t> </a:t>
            </a:r>
            <a:r>
              <a:rPr lang="en-US" dirty="0" smtClean="0"/>
              <a:t/>
            </a:r>
            <a:br>
              <a:rPr lang="en-US" dirty="0" smtClean="0"/>
            </a:br>
            <a:r>
              <a:rPr lang="ar-SA" b="1" dirty="0" smtClean="0"/>
              <a:t> </a:t>
            </a: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pPr rtl="1"/>
            <a:r>
              <a:rPr lang="en-US" sz="1800" dirty="0" smtClean="0">
                <a:cs typeface="B Nazanin" pitchFamily="2" charset="-78"/>
              </a:rPr>
              <a:t/>
            </a:r>
            <a:br>
              <a:rPr lang="en-US" sz="1800" dirty="0" smtClean="0">
                <a:cs typeface="B Nazanin" pitchFamily="2" charset="-78"/>
              </a:rPr>
            </a:br>
            <a:r>
              <a:rPr lang="ar-SA" sz="1800" b="1" dirty="0" smtClean="0">
                <a:cs typeface="B Nazanin" pitchFamily="2" charset="-78"/>
              </a:rPr>
              <a:t>دکتر </a:t>
            </a:r>
            <a:r>
              <a:rPr lang="ar-SA" sz="1800" b="1" dirty="0" smtClean="0">
                <a:cs typeface="B Nazanin" pitchFamily="2" charset="-78"/>
              </a:rPr>
              <a:t>امیر دبیری </a:t>
            </a:r>
            <a:r>
              <a:rPr lang="ar-SA" sz="1800" b="1" dirty="0" smtClean="0">
                <a:cs typeface="B Nazanin" pitchFamily="2" charset="-78"/>
              </a:rPr>
              <a:t>مهر</a:t>
            </a:r>
            <a:endParaRPr lang="fa-IR" sz="1800" b="1" dirty="0" smtClean="0">
              <a:cs typeface="B Nazanin" pitchFamily="2" charset="-78"/>
            </a:endParaRPr>
          </a:p>
          <a:p>
            <a:pPr rtl="1"/>
            <a:r>
              <a:rPr lang="fa-IR" sz="1800" b="1" dirty="0" smtClean="0">
                <a:cs typeface="B Nazanin" pitchFamily="2" charset="-78"/>
              </a:rPr>
              <a:t>استادیار علوم سیاسی و پژوهشگر ارشد رسانه</a:t>
            </a:r>
            <a:endParaRPr lang="en-US" sz="1800" dirty="0">
              <a:cs typeface="B Nazanin" pitchFamily="2" charset="-78"/>
            </a:endParaRPr>
          </a:p>
        </p:txBody>
      </p:sp>
      <p:sp>
        <p:nvSpPr>
          <p:cNvPr id="4" name="Date Placeholder 3"/>
          <p:cNvSpPr>
            <a:spLocks noGrp="1"/>
          </p:cNvSpPr>
          <p:nvPr>
            <p:ph type="dt" sz="half" idx="10"/>
          </p:nvPr>
        </p:nvSpPr>
        <p:spPr/>
        <p:txBody>
          <a:bodyPr/>
          <a:lstStyle/>
          <a:p>
            <a:fld id="{17A877B9-3BF7-46AF-B56C-66E81FC2DEE8}" type="datetime1">
              <a:rPr lang="en-US" smtClean="0"/>
              <a:pPr/>
              <a:t>9/6/2021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1"/>
            <a:endParaRPr lang="fa-IR" sz="1800" dirty="0" smtClean="0"/>
          </a:p>
          <a:p>
            <a:pPr algn="ctr" rtl="1"/>
            <a:endParaRPr lang="fa-IR" sz="1800" dirty="0" smtClean="0"/>
          </a:p>
          <a:p>
            <a:pPr algn="ctr" rtl="1"/>
            <a:r>
              <a:rPr lang="fa-IR" sz="1800" dirty="0" smtClean="0"/>
              <a:t>روش های مخاطب </a:t>
            </a:r>
            <a:r>
              <a:rPr lang="fa-IR" sz="1800" dirty="0" smtClean="0"/>
              <a:t>شناسی</a:t>
            </a:r>
          </a:p>
          <a:p>
            <a:pPr algn="ctr" rtl="1"/>
            <a:endParaRPr lang="fa-IR" sz="1800" dirty="0" smtClean="0"/>
          </a:p>
          <a:p>
            <a:pPr algn="ctr" rtl="1"/>
            <a:r>
              <a:rPr lang="fa-IR" sz="1800" dirty="0" smtClean="0"/>
              <a:t>نظر سنجی ، فیلم و سریال، رمان و ادبیات ؛ دانشگاه، زندگی و ارتباطات عینی و انسانی ، شبکه های اجتماعی ، سفرو گردشگری، پژوهش، </a:t>
            </a:r>
          </a:p>
          <a:p>
            <a:pPr algn="ctr" rtl="1"/>
            <a:endParaRPr lang="fa-IR" sz="1800" dirty="0" smtClean="0"/>
          </a:p>
          <a:p>
            <a:pPr algn="ctr" rtl="1"/>
            <a:r>
              <a:rPr lang="fa-IR" sz="1800" dirty="0" smtClean="0"/>
              <a:t>راهبردهای مخاطب محوری: حفظ مخاطب ، جذب مخاطب ،بازگشت مخاطب</a:t>
            </a:r>
            <a:endParaRPr lang="en-US" sz="1800" dirty="0"/>
          </a:p>
        </p:txBody>
      </p:sp>
      <p:sp>
        <p:nvSpPr>
          <p:cNvPr id="4" name="Date Placeholder 3"/>
          <p:cNvSpPr>
            <a:spLocks noGrp="1"/>
          </p:cNvSpPr>
          <p:nvPr>
            <p:ph type="dt" sz="half" idx="10"/>
          </p:nvPr>
        </p:nvSpPr>
        <p:spPr/>
        <p:txBody>
          <a:bodyPr/>
          <a:lstStyle/>
          <a:p>
            <a:fld id="{08D4E610-CFEF-4556-81A9-96AD131A5DCD}" type="datetime1">
              <a:rPr lang="en-US" smtClean="0"/>
              <a:pPr/>
              <a:t>9/6/2021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2" name="Title 1"/>
          <p:cNvSpPr>
            <a:spLocks noGrp="1"/>
          </p:cNvSpPr>
          <p:nvPr>
            <p:ph type="title"/>
          </p:nvPr>
        </p:nvSpPr>
        <p:spPr/>
        <p:txBody>
          <a:bodyPr/>
          <a:lstStyle/>
          <a:p>
            <a:r>
              <a:rPr lang="fa-IR" dirty="0" smtClean="0"/>
              <a:t>مخاطب شناسی</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1"/>
            <a:endParaRPr lang="fa-IR" sz="1800" dirty="0" smtClean="0"/>
          </a:p>
          <a:p>
            <a:pPr algn="ctr" rtl="1"/>
            <a:endParaRPr lang="fa-IR" sz="1800" dirty="0" smtClean="0"/>
          </a:p>
          <a:p>
            <a:pPr algn="ctr" rtl="1"/>
            <a:r>
              <a:rPr lang="fa-IR" sz="1800" dirty="0" smtClean="0"/>
              <a:t>گفتمان </a:t>
            </a:r>
            <a:endParaRPr lang="fa-IR" sz="1800" dirty="0" smtClean="0"/>
          </a:p>
          <a:p>
            <a:pPr algn="ctr" rtl="1"/>
            <a:r>
              <a:rPr lang="fa-IR" sz="1800" dirty="0" smtClean="0"/>
              <a:t>دال مرکزی و شناور</a:t>
            </a:r>
          </a:p>
          <a:p>
            <a:pPr algn="ctr" rtl="1"/>
            <a:r>
              <a:rPr lang="fa-IR" sz="1800" dirty="0" smtClean="0"/>
              <a:t>رقابت های </a:t>
            </a:r>
            <a:r>
              <a:rPr lang="fa-IR" sz="1800" dirty="0" smtClean="0"/>
              <a:t>گفتمانی</a:t>
            </a:r>
          </a:p>
          <a:p>
            <a:pPr algn="ctr" rtl="1"/>
            <a:r>
              <a:rPr lang="fa-IR" sz="1800" dirty="0" smtClean="0"/>
              <a:t>فرازو فرود گفتمان</a:t>
            </a:r>
          </a:p>
          <a:p>
            <a:pPr algn="ctr" rtl="1"/>
            <a:r>
              <a:rPr lang="fa-IR" sz="1800" dirty="0" smtClean="0"/>
              <a:t>رابطه واقعیت و روایت و گفتمان</a:t>
            </a:r>
          </a:p>
          <a:p>
            <a:pPr algn="ctr" rtl="1"/>
            <a:r>
              <a:rPr lang="fa-IR" sz="1800" dirty="0" smtClean="0"/>
              <a:t>زنجیره هم ارزی</a:t>
            </a:r>
          </a:p>
          <a:p>
            <a:pPr algn="ctr" rtl="1"/>
            <a:endParaRPr lang="en-US" sz="1800" dirty="0"/>
          </a:p>
        </p:txBody>
      </p:sp>
      <p:sp>
        <p:nvSpPr>
          <p:cNvPr id="4" name="Date Placeholder 3"/>
          <p:cNvSpPr>
            <a:spLocks noGrp="1"/>
          </p:cNvSpPr>
          <p:nvPr>
            <p:ph type="dt" sz="half" idx="10"/>
          </p:nvPr>
        </p:nvSpPr>
        <p:spPr/>
        <p:txBody>
          <a:bodyPr/>
          <a:lstStyle/>
          <a:p>
            <a:fld id="{08D4E610-CFEF-4556-81A9-96AD131A5DCD}" type="datetime1">
              <a:rPr lang="en-US" smtClean="0"/>
              <a:pPr/>
              <a:t>9/6/2021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2" name="Title 1"/>
          <p:cNvSpPr>
            <a:spLocks noGrp="1"/>
          </p:cNvSpPr>
          <p:nvPr>
            <p:ph type="title"/>
          </p:nvPr>
        </p:nvSpPr>
        <p:spPr/>
        <p:txBody>
          <a:bodyPr>
            <a:normAutofit/>
          </a:bodyPr>
          <a:lstStyle/>
          <a:p>
            <a:r>
              <a:rPr lang="fa-IR" sz="2400" dirty="0" smtClean="0"/>
              <a:t>گفتمان و جریان سازی رسانه ای </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1"/>
            <a:endParaRPr lang="en-US" sz="2000" dirty="0" smtClean="0">
              <a:cs typeface="B Nazanin" pitchFamily="2" charset="-78"/>
            </a:endParaRPr>
          </a:p>
          <a:p>
            <a:pPr algn="ctr" rtl="1"/>
            <a:endParaRPr lang="en-US" sz="2000" dirty="0" smtClean="0">
              <a:cs typeface="B Nazanin" pitchFamily="2" charset="-78"/>
            </a:endParaRPr>
          </a:p>
          <a:p>
            <a:pPr algn="ctr" rtl="1"/>
            <a:r>
              <a:rPr lang="ar-SA" sz="2000" dirty="0" smtClean="0">
                <a:cs typeface="B Nazanin" pitchFamily="2" charset="-78"/>
              </a:rPr>
              <a:t>تبلیغات</a:t>
            </a:r>
            <a:endParaRPr lang="fa-IR" sz="2000" dirty="0" smtClean="0">
              <a:cs typeface="B Nazanin" pitchFamily="2" charset="-78"/>
            </a:endParaRPr>
          </a:p>
          <a:p>
            <a:pPr algn="ctr" rtl="1"/>
            <a:r>
              <a:rPr lang="ar-SA" sz="2000" dirty="0" smtClean="0">
                <a:cs typeface="B Nazanin" pitchFamily="2" charset="-78"/>
              </a:rPr>
              <a:t>پروپاگاندا</a:t>
            </a:r>
            <a:endParaRPr lang="fa-IR" sz="2000" dirty="0" smtClean="0">
              <a:cs typeface="B Nazanin" pitchFamily="2" charset="-78"/>
            </a:endParaRPr>
          </a:p>
          <a:p>
            <a:pPr algn="ctr" rtl="1"/>
            <a:r>
              <a:rPr lang="ar-SA" sz="2000" dirty="0" smtClean="0">
                <a:cs typeface="B Nazanin" pitchFamily="2" charset="-78"/>
              </a:rPr>
              <a:t>شانتاژ </a:t>
            </a:r>
            <a:r>
              <a:rPr lang="ar-SA" sz="2000" dirty="0" smtClean="0">
                <a:cs typeface="B Nazanin" pitchFamily="2" charset="-78"/>
              </a:rPr>
              <a:t>خبری</a:t>
            </a:r>
            <a:endParaRPr lang="fa-IR" sz="2000" dirty="0" smtClean="0">
              <a:cs typeface="B Nazanin" pitchFamily="2" charset="-78"/>
            </a:endParaRPr>
          </a:p>
          <a:p>
            <a:pPr algn="ctr" rtl="1"/>
            <a:r>
              <a:rPr lang="ar-SA" sz="2000" dirty="0" smtClean="0">
                <a:cs typeface="B Nazanin" pitchFamily="2" charset="-78"/>
              </a:rPr>
              <a:t>ضدتبلیغ</a:t>
            </a:r>
            <a:endParaRPr lang="fa-IR" sz="2000" dirty="0" smtClean="0">
              <a:cs typeface="B Nazanin" pitchFamily="2" charset="-78"/>
            </a:endParaRPr>
          </a:p>
          <a:p>
            <a:pPr algn="ctr" rtl="1"/>
            <a:r>
              <a:rPr lang="ar-SA" sz="2000" dirty="0" smtClean="0">
                <a:cs typeface="B Nazanin" pitchFamily="2" charset="-78"/>
              </a:rPr>
              <a:t>عملیات </a:t>
            </a:r>
            <a:r>
              <a:rPr lang="ar-SA" sz="2000" dirty="0" smtClean="0">
                <a:cs typeface="B Nazanin" pitchFamily="2" charset="-78"/>
              </a:rPr>
              <a:t>روانی</a:t>
            </a:r>
            <a:endParaRPr lang="fa-IR" sz="2000" dirty="0" smtClean="0">
              <a:cs typeface="B Nazanin" pitchFamily="2" charset="-78"/>
            </a:endParaRPr>
          </a:p>
          <a:p>
            <a:pPr algn="ctr" rtl="1"/>
            <a:r>
              <a:rPr lang="ar-SA" sz="2000" dirty="0" smtClean="0">
                <a:cs typeface="B Nazanin" pitchFamily="2" charset="-78"/>
              </a:rPr>
              <a:t>جنگ نرم</a:t>
            </a:r>
            <a:endParaRPr lang="fa-IR" sz="2000" dirty="0" smtClean="0">
              <a:cs typeface="B Nazanin" pitchFamily="2" charset="-78"/>
            </a:endParaRPr>
          </a:p>
          <a:p>
            <a:pPr algn="ctr" rtl="1"/>
            <a:r>
              <a:rPr lang="ar-SA" sz="2000" dirty="0" smtClean="0">
                <a:cs typeface="B Nazanin" pitchFamily="2" charset="-78"/>
              </a:rPr>
              <a:t>جریان سازی خبری </a:t>
            </a:r>
            <a:endParaRPr lang="fa-IR" sz="2000" dirty="0" smtClean="0">
              <a:cs typeface="B Nazanin" pitchFamily="2" charset="-78"/>
            </a:endParaRPr>
          </a:p>
          <a:p>
            <a:pPr algn="ctr" rtl="1"/>
            <a:r>
              <a:rPr lang="ar-SA" sz="2000" dirty="0" smtClean="0">
                <a:cs typeface="B Nazanin" pitchFamily="2" charset="-78"/>
              </a:rPr>
              <a:t>جنگ </a:t>
            </a:r>
            <a:r>
              <a:rPr lang="ar-SA" sz="2000" dirty="0" smtClean="0">
                <a:cs typeface="B Nazanin" pitchFamily="2" charset="-78"/>
              </a:rPr>
              <a:t>اطلاعاتی</a:t>
            </a:r>
            <a:endParaRPr lang="fa-IR" sz="2000" dirty="0" smtClean="0">
              <a:cs typeface="B Nazanin" pitchFamily="2" charset="-78"/>
            </a:endParaRPr>
          </a:p>
          <a:p>
            <a:pPr algn="ctr" rtl="1"/>
            <a:r>
              <a:rPr lang="ar-SA" sz="2000" dirty="0" smtClean="0">
                <a:cs typeface="B Nazanin" pitchFamily="2" charset="-78"/>
              </a:rPr>
              <a:t>جنگ </a:t>
            </a:r>
            <a:r>
              <a:rPr lang="ar-SA" sz="2000" dirty="0" smtClean="0">
                <a:cs typeface="B Nazanin" pitchFamily="2" charset="-78"/>
              </a:rPr>
              <a:t>سایبری</a:t>
            </a:r>
            <a:endParaRPr lang="en-US" sz="2000" dirty="0">
              <a:cs typeface="B Nazanin" pitchFamily="2" charset="-78"/>
            </a:endParaRPr>
          </a:p>
        </p:txBody>
      </p:sp>
      <p:sp>
        <p:nvSpPr>
          <p:cNvPr id="4" name="Date Placeholder 3"/>
          <p:cNvSpPr>
            <a:spLocks noGrp="1"/>
          </p:cNvSpPr>
          <p:nvPr>
            <p:ph type="dt" sz="half" idx="10"/>
          </p:nvPr>
        </p:nvSpPr>
        <p:spPr/>
        <p:txBody>
          <a:bodyPr/>
          <a:lstStyle/>
          <a:p>
            <a:fld id="{A752C749-5990-4A8B-940C-BC356965A2C4}" type="datetime1">
              <a:rPr lang="en-US" smtClean="0"/>
              <a:pPr/>
              <a:t>9/6/2021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
        <p:nvSpPr>
          <p:cNvPr id="2" name="Title 1"/>
          <p:cNvSpPr>
            <a:spLocks noGrp="1"/>
          </p:cNvSpPr>
          <p:nvPr>
            <p:ph type="title"/>
          </p:nvPr>
        </p:nvSpPr>
        <p:spPr/>
        <p:txBody>
          <a:bodyPr>
            <a:normAutofit/>
          </a:bodyPr>
          <a:lstStyle/>
          <a:p>
            <a:r>
              <a:rPr lang="fa-IR" sz="3200" dirty="0" smtClean="0">
                <a:cs typeface="B Nazanin" pitchFamily="2" charset="-78"/>
              </a:rPr>
              <a:t>مفهوم شناسی</a:t>
            </a:r>
            <a:endParaRPr lang="en-US" sz="3200" dirty="0">
              <a:cs typeface="B Nazanin"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endParaRPr lang="fa-IR" sz="2400" dirty="0" smtClean="0">
              <a:cs typeface="B Nazanin" pitchFamily="2" charset="-78"/>
            </a:endParaRPr>
          </a:p>
          <a:p>
            <a:pPr algn="ctr" rtl="1"/>
            <a:r>
              <a:rPr lang="fa-IR" sz="2400" dirty="0" smtClean="0">
                <a:cs typeface="B Nazanin" pitchFamily="2" charset="-78"/>
              </a:rPr>
              <a:t>دسته بندی رسانه ها</a:t>
            </a:r>
          </a:p>
          <a:p>
            <a:pPr algn="ctr" rtl="1"/>
            <a:r>
              <a:rPr lang="fa-IR" sz="2400" dirty="0" smtClean="0">
                <a:cs typeface="B Nazanin" pitchFamily="2" charset="-78"/>
              </a:rPr>
              <a:t>از نظر محتوا: خبری ، غیرخبری، ترکیبی</a:t>
            </a:r>
          </a:p>
          <a:p>
            <a:pPr algn="ctr" rtl="1"/>
            <a:r>
              <a:rPr lang="fa-IR" sz="2400" dirty="0" smtClean="0">
                <a:cs typeface="B Nazanin" pitchFamily="2" charset="-78"/>
              </a:rPr>
              <a:t>از نظر پوشش : محلی ، ملی ، منطقه ای و بین المللی</a:t>
            </a:r>
          </a:p>
          <a:p>
            <a:pPr algn="ctr" rtl="1"/>
            <a:r>
              <a:rPr lang="fa-IR" sz="2400" dirty="0" smtClean="0">
                <a:cs typeface="B Nazanin" pitchFamily="2" charset="-78"/>
              </a:rPr>
              <a:t>از نظر سیاستی و سویه ها: همسو، رقیب و معاند</a:t>
            </a:r>
          </a:p>
          <a:p>
            <a:pPr algn="ctr" rtl="1"/>
            <a:r>
              <a:rPr lang="fa-IR" sz="2400" dirty="0" smtClean="0">
                <a:cs typeface="B Nazanin" pitchFamily="2" charset="-78"/>
              </a:rPr>
              <a:t>از نظر پلتفرم: ماهواره، اینترنتی، مکتوب ، شبکه های اجتماعی و..</a:t>
            </a:r>
          </a:p>
          <a:p>
            <a:pPr algn="ctr"/>
            <a:endParaRPr lang="fa-IR" sz="2400" dirty="0" smtClean="0">
              <a:cs typeface="B Nazanin" pitchFamily="2" charset="-78"/>
            </a:endParaRPr>
          </a:p>
        </p:txBody>
      </p:sp>
      <p:sp>
        <p:nvSpPr>
          <p:cNvPr id="4" name="Date Placeholder 3"/>
          <p:cNvSpPr>
            <a:spLocks noGrp="1"/>
          </p:cNvSpPr>
          <p:nvPr>
            <p:ph type="dt" sz="half" idx="10"/>
          </p:nvPr>
        </p:nvSpPr>
        <p:spPr/>
        <p:txBody>
          <a:bodyPr/>
          <a:lstStyle/>
          <a:p>
            <a:fld id="{08D4E610-CFEF-4556-81A9-96AD131A5DCD}" type="datetime1">
              <a:rPr lang="en-US" smtClean="0"/>
              <a:pPr/>
              <a:t>9/6/2021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2" name="Title 1"/>
          <p:cNvSpPr>
            <a:spLocks noGrp="1"/>
          </p:cNvSpPr>
          <p:nvPr>
            <p:ph type="title"/>
          </p:nvPr>
        </p:nvSpPr>
        <p:spPr/>
        <p:txBody>
          <a:bodyPr>
            <a:normAutofit/>
          </a:bodyPr>
          <a:lstStyle/>
          <a:p>
            <a:pPr rtl="1"/>
            <a:r>
              <a:rPr lang="ar-SA" sz="1800" dirty="0" smtClean="0"/>
              <a:t>طیف بندی و گونه شناسی رسانه ها </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ctr" rtl="1"/>
            <a:endParaRPr lang="fa-IR" sz="1800" dirty="0" smtClean="0">
              <a:cs typeface="B Nazanin" pitchFamily="2" charset="-78"/>
            </a:endParaRPr>
          </a:p>
          <a:p>
            <a:pPr algn="ctr" rtl="1"/>
            <a:endParaRPr lang="fa-IR" sz="1800" dirty="0" smtClean="0">
              <a:cs typeface="B Nazanin" pitchFamily="2" charset="-78"/>
            </a:endParaRPr>
          </a:p>
          <a:p>
            <a:pPr algn="ctr" rtl="1"/>
            <a:endParaRPr lang="fa-IR" sz="1800" dirty="0" smtClean="0">
              <a:cs typeface="B Nazanin" pitchFamily="2" charset="-78"/>
            </a:endParaRPr>
          </a:p>
          <a:p>
            <a:pPr algn="ctr" rtl="1"/>
            <a:r>
              <a:rPr lang="ar-SA" sz="1800" dirty="0" smtClean="0">
                <a:cs typeface="B Nazanin" pitchFamily="2" charset="-78"/>
              </a:rPr>
              <a:t>چالشهای فلسفی، زیر ساختی، سیاسی، ارتباطی، جامعه شناختی و اخلاقی فضای مجازی در سپهرمعرفتی و رفتاری ایرانیان</a:t>
            </a:r>
            <a:endParaRPr lang="fa-IR" sz="1800" dirty="0" smtClean="0">
              <a:cs typeface="B Nazanin" pitchFamily="2" charset="-78"/>
            </a:endParaRPr>
          </a:p>
          <a:p>
            <a:pPr algn="ctr" rtl="1"/>
            <a:endParaRPr lang="fa-IR" sz="1800" dirty="0" smtClean="0">
              <a:cs typeface="B Nazanin" pitchFamily="2" charset="-78"/>
            </a:endParaRPr>
          </a:p>
          <a:p>
            <a:pPr algn="ctr" rtl="1"/>
            <a:r>
              <a:rPr lang="ar-SA" sz="1800" dirty="0" smtClean="0">
                <a:cs typeface="B Nazanin" pitchFamily="2" charset="-78"/>
              </a:rPr>
              <a:t>واقعیت ها درباره فضای مجازی مبتنی بر آمار: تولید، مصرف و </a:t>
            </a:r>
            <a:r>
              <a:rPr lang="ar-SA" sz="1800" dirty="0" smtClean="0">
                <a:cs typeface="B Nazanin" pitchFamily="2" charset="-78"/>
              </a:rPr>
              <a:t>توزیع</a:t>
            </a:r>
            <a:endParaRPr lang="fa-IR" sz="1800" dirty="0" smtClean="0">
              <a:cs typeface="B Nazanin" pitchFamily="2" charset="-78"/>
            </a:endParaRPr>
          </a:p>
          <a:p>
            <a:pPr algn="ctr" rtl="1"/>
            <a:endParaRPr lang="fa-IR" sz="1800" dirty="0" smtClean="0">
              <a:cs typeface="B Nazanin" pitchFamily="2" charset="-78"/>
            </a:endParaRPr>
          </a:p>
          <a:p>
            <a:pPr algn="ctr" rtl="1"/>
            <a:r>
              <a:rPr lang="ar-SA" sz="1800" dirty="0" smtClean="0">
                <a:cs typeface="B Nazanin" pitchFamily="2" charset="-78"/>
              </a:rPr>
              <a:t>ویژگیها و مزیتهای فضای مجازی در جریان سازی خبری و نقش رو به تزاید شبکه های اجتماعی و شهروند خبرنگار در این </a:t>
            </a:r>
            <a:r>
              <a:rPr lang="ar-SA" sz="1800" dirty="0" smtClean="0">
                <a:cs typeface="B Nazanin" pitchFamily="2" charset="-78"/>
              </a:rPr>
              <a:t>فرایند</a:t>
            </a:r>
            <a:endParaRPr lang="fa-IR" sz="1800" dirty="0" smtClean="0">
              <a:cs typeface="B Nazanin" pitchFamily="2" charset="-78"/>
            </a:endParaRPr>
          </a:p>
          <a:p>
            <a:pPr algn="ctr" rtl="1"/>
            <a:r>
              <a:rPr lang="fa-IR" sz="1800" dirty="0" smtClean="0">
                <a:cs typeface="B Nazanin" pitchFamily="2" charset="-78"/>
              </a:rPr>
              <a:t> </a:t>
            </a:r>
          </a:p>
          <a:p>
            <a:pPr algn="ctr" rtl="1"/>
            <a:r>
              <a:rPr lang="fa-IR" sz="1800" dirty="0" smtClean="0">
                <a:cs typeface="B Nazanin" pitchFamily="2" charset="-78"/>
              </a:rPr>
              <a:t>1. آنلاین بودن: در نتیجه سریع است 2. به آسانی در دسترس است 3. فضای مجازی استمرار فضای حقیقی است و از آن جدا نیست 4. ارزان بودن 5. تعاملی است، یعنی به صورت دوطرفه قابلیت ارتقا دارد 6. چند بعدی است یعنی صدا، تصویر، متن و گرافیک همه همزمان  قابل ارائه هستند 7. چند مرکزی است یعنی از جای خاصی مدیریت نمی شود بنابراین قابل کنترل هم نیست. مانند فیسبوک که مطالب آن در سراسر جهان تولید می شود 8. همراه است یعنی در هر لحظه همراه مخاطبان است 9. تا حدودی گمنام است یا ناپیدا به همین دلیل بزهکاران براحتی از فضای مجازی برای رسیدن به اهداف خود استفاده می کنند 10. احساس آزادی بیشتری در این فضا وجود دارد</a:t>
            </a:r>
            <a:endParaRPr lang="fa-IR" sz="1800" dirty="0" smtClean="0">
              <a:cs typeface="B Nazanin" pitchFamily="2" charset="-78"/>
            </a:endParaRPr>
          </a:p>
          <a:p>
            <a:pPr algn="ctr" rtl="1"/>
            <a:endParaRPr lang="en-US" sz="1800" dirty="0" smtClean="0">
              <a:cs typeface="B Nazanin" pitchFamily="2" charset="-78"/>
            </a:endParaRPr>
          </a:p>
          <a:p>
            <a:pPr algn="ctr" rtl="1">
              <a:buNone/>
            </a:pPr>
            <a:r>
              <a:rPr lang="fa-IR" sz="1800" dirty="0" smtClean="0">
                <a:cs typeface="B Nazanin" pitchFamily="2" charset="-78"/>
              </a:rPr>
              <a:t>ایمیل</a:t>
            </a:r>
            <a:r>
              <a:rPr lang="en-US" sz="1800" dirty="0" smtClean="0">
                <a:cs typeface="B Nazanin" pitchFamily="2" charset="-78"/>
              </a:rPr>
              <a:t> </a:t>
            </a:r>
            <a:r>
              <a:rPr lang="fa-IR" sz="1800" dirty="0" smtClean="0">
                <a:cs typeface="B Nazanin" pitchFamily="2" charset="-78"/>
              </a:rPr>
              <a:t>؛تلفن هوشمند؛ پیامک؛وبسایت </a:t>
            </a:r>
            <a:r>
              <a:rPr lang="fa-IR" sz="1800" dirty="0" smtClean="0">
                <a:cs typeface="B Nazanin" pitchFamily="2" charset="-78"/>
              </a:rPr>
              <a:t>و چند رسانه ای </a:t>
            </a:r>
            <a:r>
              <a:rPr lang="fa-IR" sz="1800" dirty="0" smtClean="0">
                <a:cs typeface="B Nazanin" pitchFamily="2" charset="-78"/>
              </a:rPr>
              <a:t>ها وشبکه </a:t>
            </a:r>
            <a:r>
              <a:rPr lang="fa-IR" sz="1800" dirty="0" smtClean="0">
                <a:cs typeface="B Nazanin" pitchFamily="2" charset="-78"/>
              </a:rPr>
              <a:t>های اجتماعی</a:t>
            </a:r>
          </a:p>
          <a:p>
            <a:pPr algn="ctr" rtl="1">
              <a:buNone/>
            </a:pPr>
            <a:endParaRPr lang="en-US" sz="1800" dirty="0" smtClean="0">
              <a:cs typeface="B Nazanin" pitchFamily="2" charset="-78"/>
            </a:endParaRPr>
          </a:p>
          <a:p>
            <a:pPr algn="ctr" rtl="1"/>
            <a:endParaRPr lang="en-US" sz="1800" dirty="0" smtClean="0">
              <a:cs typeface="B Nazanin" pitchFamily="2" charset="-78"/>
            </a:endParaRPr>
          </a:p>
          <a:p>
            <a:pPr algn="ctr" rtl="1"/>
            <a:endParaRPr lang="fa-IR" sz="1800" dirty="0" smtClean="0">
              <a:cs typeface="B Nazanin" pitchFamily="2" charset="-78"/>
            </a:endParaRPr>
          </a:p>
          <a:p>
            <a:pPr algn="ctr" rtl="1"/>
            <a:endParaRPr lang="en-US" sz="1800" dirty="0">
              <a:cs typeface="B Nazanin" pitchFamily="2" charset="-78"/>
            </a:endParaRPr>
          </a:p>
        </p:txBody>
      </p:sp>
      <p:sp>
        <p:nvSpPr>
          <p:cNvPr id="4" name="Date Placeholder 3"/>
          <p:cNvSpPr>
            <a:spLocks noGrp="1"/>
          </p:cNvSpPr>
          <p:nvPr>
            <p:ph type="dt" sz="half" idx="10"/>
          </p:nvPr>
        </p:nvSpPr>
        <p:spPr/>
        <p:txBody>
          <a:bodyPr/>
          <a:lstStyle/>
          <a:p>
            <a:fld id="{AC989252-5C5E-4B12-93EF-59F61EAF9501}" type="datetime1">
              <a:rPr lang="en-US" smtClean="0"/>
              <a:pPr/>
              <a:t>9/6/2021</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2" name="Title 1"/>
          <p:cNvSpPr>
            <a:spLocks noGrp="1"/>
          </p:cNvSpPr>
          <p:nvPr>
            <p:ph type="title"/>
          </p:nvPr>
        </p:nvSpPr>
        <p:spPr/>
        <p:txBody>
          <a:bodyPr>
            <a:normAutofit/>
          </a:bodyPr>
          <a:lstStyle/>
          <a:p>
            <a:pPr rtl="1"/>
            <a:r>
              <a:rPr lang="fa-IR" sz="2400" dirty="0" smtClean="0"/>
              <a:t>رهیافت فلسفی و معرفت شناختی و اماری به فضای مجازی</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endParaRPr lang="fa-IR" sz="1600" dirty="0" smtClean="0">
              <a:cs typeface="B Nazanin" pitchFamily="2" charset="-78"/>
            </a:endParaRPr>
          </a:p>
          <a:p>
            <a:pPr algn="r" rtl="1"/>
            <a:endParaRPr lang="fa-IR" sz="1600" dirty="0" smtClean="0">
              <a:cs typeface="B Nazanin" pitchFamily="2" charset="-78"/>
            </a:endParaRPr>
          </a:p>
          <a:p>
            <a:pPr algn="ctr" rtl="1"/>
            <a:r>
              <a:rPr lang="ar-SA" sz="1600" dirty="0" smtClean="0">
                <a:cs typeface="B Nazanin" pitchFamily="2" charset="-78"/>
              </a:rPr>
              <a:t>رابطه رسانه وقدرت و سیاست و تاثیر آن در گونه شناسی رسانه</a:t>
            </a:r>
            <a:r>
              <a:rPr lang="fa-IR" sz="1600" dirty="0" smtClean="0">
                <a:cs typeface="B Nazanin" pitchFamily="2" charset="-78"/>
              </a:rPr>
              <a:t> </a:t>
            </a:r>
            <a:r>
              <a:rPr lang="ar-SA" sz="1600" dirty="0" smtClean="0">
                <a:cs typeface="B Nazanin" pitchFamily="2" charset="-78"/>
              </a:rPr>
              <a:t>های نوین</a:t>
            </a:r>
            <a:endParaRPr lang="fa-IR" sz="1600" dirty="0" smtClean="0">
              <a:cs typeface="B Nazanin" pitchFamily="2" charset="-78"/>
            </a:endParaRPr>
          </a:p>
          <a:p>
            <a:pPr algn="ctr" rtl="1"/>
            <a:r>
              <a:rPr lang="fa-IR" sz="1600" b="1" dirty="0" smtClean="0"/>
              <a:t>رویکرد متقابل رسانه و قدرت به یکدیگر</a:t>
            </a:r>
          </a:p>
          <a:p>
            <a:pPr algn="ctr" rtl="1"/>
            <a:r>
              <a:rPr lang="fa-IR" sz="1600" b="1" dirty="0" smtClean="0"/>
              <a:t>تبلیغ</a:t>
            </a:r>
          </a:p>
          <a:p>
            <a:pPr algn="ctr" rtl="1"/>
            <a:r>
              <a:rPr lang="fa-IR" sz="1600" b="1" dirty="0" smtClean="0"/>
              <a:t>توجیه</a:t>
            </a:r>
          </a:p>
          <a:p>
            <a:pPr algn="ctr" rtl="1"/>
            <a:r>
              <a:rPr lang="fa-IR" sz="1600" b="1" dirty="0" smtClean="0"/>
              <a:t>نقد</a:t>
            </a:r>
          </a:p>
          <a:p>
            <a:pPr algn="ctr" rtl="1"/>
            <a:r>
              <a:rPr lang="fa-IR" sz="1600" b="1" dirty="0" smtClean="0"/>
              <a:t>تضعیف و تخریب</a:t>
            </a:r>
          </a:p>
          <a:p>
            <a:pPr algn="ctr" rtl="1"/>
            <a:r>
              <a:rPr lang="fa-IR" sz="1600" b="1" dirty="0" smtClean="0"/>
              <a:t>رابطه نظام های سیاسی و الگوهای ژورنالیسم :</a:t>
            </a:r>
          </a:p>
          <a:p>
            <a:pPr algn="ctr" rtl="1"/>
            <a:r>
              <a:rPr lang="fa-IR" sz="1600" b="1" dirty="0" smtClean="0"/>
              <a:t>نظام های توتالیتر : رسانه های توجیه گر و مروج پروپاگاندا برای جلوگیری از تکثیر و توزیع قدرت </a:t>
            </a:r>
          </a:p>
          <a:p>
            <a:pPr algn="ctr" rtl="1"/>
            <a:r>
              <a:rPr lang="fa-IR" sz="1600" b="1" dirty="0" smtClean="0"/>
              <a:t>نظام های باز : رسانه های جامع نگر و نقاد</a:t>
            </a:r>
          </a:p>
          <a:p>
            <a:pPr algn="ctr" rtl="1"/>
            <a:r>
              <a:rPr lang="fa-IR" sz="1600" b="1" dirty="0" smtClean="0"/>
              <a:t>نظام های اقتدارگرا: رسانه ها حکومتی و دولتی</a:t>
            </a:r>
          </a:p>
          <a:p>
            <a:pPr algn="ctr" rtl="1"/>
            <a:r>
              <a:rPr lang="fa-IR" sz="1600" b="1" dirty="0" smtClean="0"/>
              <a:t>نظام های دموکراتیک: رسانه های مستقل و بخش خصوصی</a:t>
            </a:r>
          </a:p>
          <a:p>
            <a:pPr algn="ctr" rtl="1">
              <a:buNone/>
            </a:pPr>
            <a:r>
              <a:rPr lang="fa-IR" sz="1600" b="1" dirty="0" smtClean="0"/>
              <a:t> هرکشوری شامل ترکیبی از این نظام ها و رسانه هاست </a:t>
            </a:r>
          </a:p>
          <a:p>
            <a:pPr algn="ctr" rtl="1"/>
            <a:endParaRPr lang="en-US" sz="1600" dirty="0">
              <a:cs typeface="B Nazanin" pitchFamily="2" charset="-78"/>
            </a:endParaRPr>
          </a:p>
        </p:txBody>
      </p:sp>
      <p:sp>
        <p:nvSpPr>
          <p:cNvPr id="4" name="Date Placeholder 3"/>
          <p:cNvSpPr>
            <a:spLocks noGrp="1"/>
          </p:cNvSpPr>
          <p:nvPr>
            <p:ph type="dt" sz="half" idx="10"/>
          </p:nvPr>
        </p:nvSpPr>
        <p:spPr/>
        <p:txBody>
          <a:bodyPr/>
          <a:lstStyle/>
          <a:p>
            <a:fld id="{08D4E610-CFEF-4556-81A9-96AD131A5DCD}" type="datetime1">
              <a:rPr lang="en-US" smtClean="0"/>
              <a:pPr/>
              <a:t>9/6/2021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2" name="Title 1"/>
          <p:cNvSpPr>
            <a:spLocks noGrp="1"/>
          </p:cNvSpPr>
          <p:nvPr>
            <p:ph type="title"/>
          </p:nvPr>
        </p:nvSpPr>
        <p:spPr/>
        <p:txBody>
          <a:bodyPr/>
          <a:lstStyle/>
          <a:p>
            <a:r>
              <a:rPr lang="fa-IR" dirty="0" smtClean="0"/>
              <a:t>رسانه و قدرت</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endParaRPr lang="fa-IR" sz="1800" dirty="0" smtClean="0">
              <a:cs typeface="B Nazanin" pitchFamily="2" charset="-78"/>
            </a:endParaRPr>
          </a:p>
          <a:p>
            <a:pPr algn="ctr" rtl="1"/>
            <a:r>
              <a:rPr lang="ar-SA" sz="1800" dirty="0" smtClean="0"/>
              <a:t>مفهوم جریان سازی در </a:t>
            </a:r>
            <a:r>
              <a:rPr lang="ar-SA" sz="1800" dirty="0" smtClean="0"/>
              <a:t>ژورنالیسم</a:t>
            </a:r>
            <a:endParaRPr lang="en-US" sz="1800" dirty="0" smtClean="0"/>
          </a:p>
          <a:p>
            <a:pPr algn="ctr" rtl="1"/>
            <a:r>
              <a:rPr lang="fa-IR" sz="1800" dirty="0" smtClean="0">
                <a:cs typeface="B Nazanin" pitchFamily="2" charset="-78"/>
              </a:rPr>
              <a:t>جریان سازی خبری مجموعه اقداماتی است با ویژگیهای تامین منافع، پیوستگی و استمرار، تاثیرگذاری، مدیریت افکار عمومی، خنثی سازی (پدافندی)، فرصت سازی، تهاجمی (آفندی) و تامین هدف.</a:t>
            </a:r>
          </a:p>
          <a:p>
            <a:pPr algn="ctr" rtl="1">
              <a:buNone/>
            </a:pPr>
            <a:endParaRPr lang="fa-IR" sz="1800" dirty="0" smtClean="0">
              <a:cs typeface="B Nazanin" pitchFamily="2" charset="-78"/>
            </a:endParaRPr>
          </a:p>
          <a:p>
            <a:pPr algn="ctr" rtl="1"/>
            <a:r>
              <a:rPr lang="ar-SA" sz="1800" dirty="0" smtClean="0">
                <a:cs typeface="B Nazanin" pitchFamily="2" charset="-78"/>
              </a:rPr>
              <a:t>رهیافتهای </a:t>
            </a:r>
            <a:r>
              <a:rPr lang="ar-SA" sz="1800" dirty="0" smtClean="0">
                <a:cs typeface="B Nazanin" pitchFamily="2" charset="-78"/>
              </a:rPr>
              <a:t>موجود در جریان سازی خبری (ایجادی و مدیریتی) و نقش تحلیل و تفسیر در اثربخشی</a:t>
            </a:r>
            <a:r>
              <a:rPr lang="fa-IR" sz="1800" dirty="0" smtClean="0">
                <a:cs typeface="B Nazanin" pitchFamily="2" charset="-78"/>
              </a:rPr>
              <a:t> ان</a:t>
            </a:r>
          </a:p>
          <a:p>
            <a:pPr algn="ctr" rtl="1">
              <a:buNone/>
            </a:pPr>
            <a:r>
              <a:rPr lang="fa-IR" sz="1800" dirty="0" smtClean="0">
                <a:cs typeface="B Nazanin" pitchFamily="2" charset="-78"/>
              </a:rPr>
              <a:t>* </a:t>
            </a:r>
            <a:r>
              <a:rPr lang="ar-SA" sz="1800" dirty="0" smtClean="0">
                <a:cs typeface="B Nazanin" pitchFamily="2" charset="-78"/>
              </a:rPr>
              <a:t>جریان </a:t>
            </a:r>
            <a:r>
              <a:rPr lang="ar-SA" sz="1800" dirty="0" smtClean="0">
                <a:cs typeface="B Nazanin" pitchFamily="2" charset="-78"/>
              </a:rPr>
              <a:t>سازی خبری آفندی و </a:t>
            </a:r>
            <a:r>
              <a:rPr lang="ar-SA" sz="1800" dirty="0" smtClean="0">
                <a:cs typeface="B Nazanin" pitchFamily="2" charset="-78"/>
              </a:rPr>
              <a:t>پدافندی</a:t>
            </a:r>
            <a:endParaRPr lang="fa-IR" sz="1800" dirty="0" smtClean="0">
              <a:cs typeface="B Nazanin" pitchFamily="2" charset="-78"/>
            </a:endParaRPr>
          </a:p>
          <a:p>
            <a:pPr algn="ctr" rtl="1">
              <a:buNone/>
            </a:pPr>
            <a:r>
              <a:rPr lang="fa-IR" sz="1800" dirty="0" smtClean="0">
                <a:cs typeface="B Nazanin" pitchFamily="2" charset="-78"/>
              </a:rPr>
              <a:t>جریان سازی یک مرحله ایجاد دارد و یک مرحله مدیریت دارد و یک مرحله بهره </a:t>
            </a:r>
            <a:r>
              <a:rPr lang="fa-IR" sz="1800" dirty="0" smtClean="0">
                <a:cs typeface="B Nazanin" pitchFamily="2" charset="-78"/>
              </a:rPr>
              <a:t>برداری</a:t>
            </a:r>
          </a:p>
          <a:p>
            <a:pPr algn="ctr" rtl="1"/>
            <a:r>
              <a:rPr lang="fa-IR" sz="1800" dirty="0" smtClean="0">
                <a:cs typeface="B Nazanin" pitchFamily="2" charset="-78"/>
              </a:rPr>
              <a:t>برای جریان سازی خبری قبل از هر اقدامی باید این دو کار را  انجام دهیم :</a:t>
            </a:r>
          </a:p>
          <a:p>
            <a:pPr algn="ctr" rtl="1"/>
            <a:r>
              <a:rPr lang="fa-IR" sz="1800" dirty="0" smtClean="0">
                <a:cs typeface="B Nazanin" pitchFamily="2" charset="-78"/>
              </a:rPr>
              <a:t>1- جمع </a:t>
            </a:r>
            <a:r>
              <a:rPr lang="fa-IR" sz="1800" dirty="0" smtClean="0">
                <a:cs typeface="B Nazanin" pitchFamily="2" charset="-78"/>
              </a:rPr>
              <a:t>آوری دقیق اطلاعات </a:t>
            </a:r>
          </a:p>
          <a:p>
            <a:pPr algn="ctr" rtl="1"/>
            <a:r>
              <a:rPr lang="fa-IR" sz="1800" dirty="0" smtClean="0">
                <a:cs typeface="B Nazanin" pitchFamily="2" charset="-78"/>
              </a:rPr>
              <a:t>2- تحلیل داده </a:t>
            </a:r>
            <a:r>
              <a:rPr lang="fa-IR" sz="1800" dirty="0" smtClean="0">
                <a:cs typeface="B Nazanin" pitchFamily="2" charset="-78"/>
              </a:rPr>
              <a:t>ها</a:t>
            </a:r>
          </a:p>
          <a:p>
            <a:pPr algn="ctr" rtl="1"/>
            <a:r>
              <a:rPr lang="fa-IR" sz="1800" dirty="0" smtClean="0">
                <a:cs typeface="B Nazanin" pitchFamily="2" charset="-78"/>
              </a:rPr>
              <a:t>برای ایجاد جریان در فضای مجازی از این تکنیک ها می توان استفاده کرد:</a:t>
            </a:r>
          </a:p>
          <a:p>
            <a:pPr algn="ctr" rtl="1"/>
            <a:r>
              <a:rPr lang="fa-IR" sz="1800" dirty="0" smtClean="0">
                <a:cs typeface="B Nazanin" pitchFamily="2" charset="-78"/>
              </a:rPr>
              <a:t>خبر – بازنشر خبر – بازنویسی خبر – سابقه تاریخی – کامنت – عکس – تطبیق – حواشی خبر – کاریکاتور – گفتگو – تحلیل – برجسته سازی – کم رنگ سازی</a:t>
            </a:r>
          </a:p>
          <a:p>
            <a:pPr algn="ctr" rtl="1"/>
            <a:endParaRPr lang="fa-IR" sz="1800" dirty="0" smtClean="0">
              <a:cs typeface="B Nazanin" pitchFamily="2" charset="-78"/>
            </a:endParaRPr>
          </a:p>
          <a:p>
            <a:pPr algn="ctr" rtl="1"/>
            <a:endParaRPr lang="en-US" sz="1800" dirty="0">
              <a:cs typeface="B Nazanin" pitchFamily="2" charset="-78"/>
            </a:endParaRPr>
          </a:p>
        </p:txBody>
      </p:sp>
      <p:sp>
        <p:nvSpPr>
          <p:cNvPr id="4" name="Date Placeholder 3"/>
          <p:cNvSpPr>
            <a:spLocks noGrp="1"/>
          </p:cNvSpPr>
          <p:nvPr>
            <p:ph type="dt" sz="half" idx="10"/>
          </p:nvPr>
        </p:nvSpPr>
        <p:spPr/>
        <p:txBody>
          <a:bodyPr/>
          <a:lstStyle/>
          <a:p>
            <a:fld id="{08D4E610-CFEF-4556-81A9-96AD131A5DCD}" type="datetime1">
              <a:rPr lang="en-US" smtClean="0"/>
              <a:pPr/>
              <a:t>9/6/2021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2" name="Title 1"/>
          <p:cNvSpPr>
            <a:spLocks noGrp="1"/>
          </p:cNvSpPr>
          <p:nvPr>
            <p:ph type="title"/>
          </p:nvPr>
        </p:nvSpPr>
        <p:spPr/>
        <p:txBody>
          <a:bodyPr>
            <a:normAutofit/>
          </a:bodyPr>
          <a:lstStyle/>
          <a:p>
            <a:r>
              <a:rPr lang="fa-IR" dirty="0" smtClean="0"/>
              <a:t>انواع جریان سازی</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ctr" rtl="1"/>
            <a:endParaRPr lang="fa-IR" sz="1800" dirty="0" smtClean="0"/>
          </a:p>
          <a:p>
            <a:pPr lvl="0" algn="ctr" rtl="1"/>
            <a:endParaRPr lang="fa-IR" sz="1800" dirty="0" smtClean="0"/>
          </a:p>
          <a:p>
            <a:pPr lvl="0" algn="ctr" rtl="1">
              <a:buNone/>
            </a:pPr>
            <a:r>
              <a:rPr lang="fa-IR" sz="1800" dirty="0" smtClean="0"/>
              <a:t>تعاریف فلسفی ، ارتباطی  و رسانه ای </a:t>
            </a:r>
          </a:p>
          <a:p>
            <a:pPr lvl="0" algn="ctr" rtl="1">
              <a:buNone/>
            </a:pPr>
            <a:r>
              <a:rPr lang="fa-IR" sz="1800" dirty="0" smtClean="0"/>
              <a:t>منابع تولید سوژه: مدیررسانه ، سردبیر، خبرنگار، مخاطب</a:t>
            </a:r>
            <a:endParaRPr lang="fa-IR" sz="1800" dirty="0" smtClean="0"/>
          </a:p>
          <a:p>
            <a:pPr lvl="0" algn="ctr" rtl="1">
              <a:buNone/>
            </a:pPr>
            <a:r>
              <a:rPr lang="fa-IR" sz="1800" dirty="0" smtClean="0"/>
              <a:t>زمان</a:t>
            </a:r>
            <a:r>
              <a:rPr lang="fa-IR" sz="1800" dirty="0" smtClean="0"/>
              <a:t>؛ مخاطب و </a:t>
            </a:r>
            <a:r>
              <a:rPr lang="fa-IR" sz="1800" dirty="0" smtClean="0"/>
              <a:t>رسانه</a:t>
            </a:r>
          </a:p>
          <a:p>
            <a:pPr lvl="0" algn="ctr" rtl="1">
              <a:buNone/>
            </a:pPr>
            <a:r>
              <a:rPr lang="fa-IR" sz="1800" dirty="0" smtClean="0"/>
              <a:t>سوژه یابی</a:t>
            </a:r>
          </a:p>
          <a:p>
            <a:pPr lvl="0" algn="ctr" rtl="1">
              <a:buNone/>
            </a:pPr>
            <a:r>
              <a:rPr lang="ar-SA" sz="1800" dirty="0" smtClean="0"/>
              <a:t>سوژه ها از کجا تعیین می شوند: 1 – رویدادها 2 – سیاست ها  3 – اولویتها</a:t>
            </a:r>
            <a:r>
              <a:rPr lang="ar-SA" sz="1800" dirty="0" smtClean="0"/>
              <a:t>.</a:t>
            </a:r>
            <a:endParaRPr lang="fa-IR" sz="1800" dirty="0" smtClean="0"/>
          </a:p>
          <a:p>
            <a:pPr lvl="0" algn="ctr" rtl="1">
              <a:buNone/>
            </a:pPr>
            <a:r>
              <a:rPr lang="fa-IR" sz="1800" dirty="0" smtClean="0"/>
              <a:t>انواع سوژه از نظر محتوا ، زمان ،تاثیرگذاری</a:t>
            </a:r>
          </a:p>
          <a:p>
            <a:pPr lvl="0" algn="ctr" rtl="1">
              <a:buNone/>
            </a:pPr>
            <a:r>
              <a:rPr lang="fa-IR" sz="1800" dirty="0" smtClean="0"/>
              <a:t>عوامل موثر بر انتخاب سوژه</a:t>
            </a:r>
          </a:p>
          <a:p>
            <a:pPr lvl="0" algn="ctr" rtl="1">
              <a:buNone/>
            </a:pPr>
            <a:endParaRPr lang="fa-IR" sz="1800" dirty="0" smtClean="0"/>
          </a:p>
          <a:p>
            <a:pPr lvl="0" algn="ctr" rtl="1">
              <a:buNone/>
            </a:pPr>
            <a:endParaRPr lang="fa-IR" sz="1800" dirty="0" smtClean="0"/>
          </a:p>
          <a:p>
            <a:pPr lvl="0" algn="ctr" rtl="1">
              <a:buNone/>
            </a:pPr>
            <a:r>
              <a:rPr lang="fa-IR" sz="1800" dirty="0" smtClean="0"/>
              <a:t> </a:t>
            </a:r>
            <a:endParaRPr lang="en-US" sz="1800" dirty="0" smtClean="0"/>
          </a:p>
          <a:p>
            <a:pPr algn="ctr" rtl="1"/>
            <a:endParaRPr lang="en-US" sz="1800" dirty="0"/>
          </a:p>
        </p:txBody>
      </p:sp>
      <p:sp>
        <p:nvSpPr>
          <p:cNvPr id="4" name="Date Placeholder 3"/>
          <p:cNvSpPr>
            <a:spLocks noGrp="1"/>
          </p:cNvSpPr>
          <p:nvPr>
            <p:ph type="dt" sz="half" idx="10"/>
          </p:nvPr>
        </p:nvSpPr>
        <p:spPr/>
        <p:txBody>
          <a:bodyPr/>
          <a:lstStyle/>
          <a:p>
            <a:fld id="{08D4E610-CFEF-4556-81A9-96AD131A5DCD}" type="datetime1">
              <a:rPr lang="en-US" smtClean="0"/>
              <a:pPr/>
              <a:t>9/6/2021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2" name="Title 1"/>
          <p:cNvSpPr>
            <a:spLocks noGrp="1"/>
          </p:cNvSpPr>
          <p:nvPr>
            <p:ph type="title"/>
          </p:nvPr>
        </p:nvSpPr>
        <p:spPr/>
        <p:txBody>
          <a:bodyPr/>
          <a:lstStyle/>
          <a:p>
            <a:r>
              <a:rPr lang="fa-IR" dirty="0" smtClean="0"/>
              <a:t>سوژه</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fa-IR" sz="1800" dirty="0" smtClean="0"/>
          </a:p>
          <a:p>
            <a:pPr algn="ctr" rtl="1"/>
            <a:endParaRPr lang="fa-IR" sz="1800" dirty="0" smtClean="0"/>
          </a:p>
          <a:p>
            <a:pPr algn="ctr" rtl="1"/>
            <a:endParaRPr lang="fa-IR" sz="1800" dirty="0" smtClean="0"/>
          </a:p>
          <a:p>
            <a:pPr algn="ctr" rtl="1"/>
            <a:r>
              <a:rPr lang="fa-IR" sz="1800" dirty="0" smtClean="0"/>
              <a:t>برند شخصی</a:t>
            </a:r>
          </a:p>
          <a:p>
            <a:pPr algn="ctr" rtl="1"/>
            <a:r>
              <a:rPr lang="fa-IR" sz="1800" dirty="0" smtClean="0"/>
              <a:t>برند </a:t>
            </a:r>
            <a:r>
              <a:rPr lang="fa-IR" sz="1800" dirty="0" smtClean="0"/>
              <a:t>حقوقی یا سازمانی</a:t>
            </a:r>
            <a:endParaRPr lang="fa-IR" sz="1800" dirty="0" smtClean="0"/>
          </a:p>
          <a:p>
            <a:pPr algn="ctr" rtl="1"/>
            <a:r>
              <a:rPr lang="fa-IR" sz="1800" dirty="0" smtClean="0"/>
              <a:t>ضد برند</a:t>
            </a:r>
          </a:p>
          <a:p>
            <a:pPr algn="ctr" rtl="1"/>
            <a:r>
              <a:rPr lang="fa-IR" sz="1800" dirty="0" smtClean="0"/>
              <a:t>برند سوخته</a:t>
            </a:r>
          </a:p>
          <a:p>
            <a:pPr algn="ctr" rtl="1"/>
            <a:endParaRPr lang="en-US" sz="1800" dirty="0"/>
          </a:p>
        </p:txBody>
      </p:sp>
      <p:sp>
        <p:nvSpPr>
          <p:cNvPr id="4" name="Date Placeholder 3"/>
          <p:cNvSpPr>
            <a:spLocks noGrp="1"/>
          </p:cNvSpPr>
          <p:nvPr>
            <p:ph type="dt" sz="half" idx="10"/>
          </p:nvPr>
        </p:nvSpPr>
        <p:spPr/>
        <p:txBody>
          <a:bodyPr/>
          <a:lstStyle/>
          <a:p>
            <a:fld id="{08D4E610-CFEF-4556-81A9-96AD131A5DCD}" type="datetime1">
              <a:rPr lang="en-US" smtClean="0"/>
              <a:pPr/>
              <a:t>9/6/2021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2" name="Title 1"/>
          <p:cNvSpPr>
            <a:spLocks noGrp="1"/>
          </p:cNvSpPr>
          <p:nvPr>
            <p:ph type="title"/>
          </p:nvPr>
        </p:nvSpPr>
        <p:spPr/>
        <p:txBody>
          <a:bodyPr>
            <a:normAutofit/>
          </a:bodyPr>
          <a:lstStyle/>
          <a:p>
            <a:pPr rtl="1"/>
            <a:r>
              <a:rPr lang="fa-IR" sz="1800" dirty="0" smtClean="0"/>
              <a:t>اهمیت </a:t>
            </a:r>
            <a:r>
              <a:rPr lang="ar-SA" sz="1800" dirty="0" smtClean="0"/>
              <a:t>برندسازی در جریان سازی خبری </a:t>
            </a:r>
            <a:r>
              <a:rPr lang="en-US" sz="1800" dirty="0" smtClean="0"/>
              <a:t/>
            </a:r>
            <a:br>
              <a:rPr lang="en-US" sz="1800" dirty="0" smtClean="0"/>
            </a:b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ctr" rtl="1"/>
            <a:endParaRPr lang="fa-IR" sz="1800" dirty="0" smtClean="0">
              <a:cs typeface="B Nazanin" pitchFamily="2" charset="-78"/>
            </a:endParaRPr>
          </a:p>
          <a:p>
            <a:pPr algn="ctr" rtl="1"/>
            <a:endParaRPr lang="fa-IR" sz="1800" dirty="0" smtClean="0">
              <a:cs typeface="B Nazanin" pitchFamily="2" charset="-78"/>
            </a:endParaRPr>
          </a:p>
          <a:p>
            <a:pPr algn="ctr" rtl="1"/>
            <a:r>
              <a:rPr lang="ar-SA" sz="1800" dirty="0" smtClean="0">
                <a:cs typeface="B Nazanin" pitchFamily="2" charset="-78"/>
              </a:rPr>
              <a:t>اصول اخلاقی کنشگری در فضای مجازی</a:t>
            </a:r>
            <a:r>
              <a:rPr lang="ar-SA" sz="1800" dirty="0" smtClean="0">
                <a:cs typeface="B Nazanin" pitchFamily="2" charset="-78"/>
              </a:rPr>
              <a:t>:</a:t>
            </a:r>
            <a:endParaRPr lang="fa-IR" sz="1800" dirty="0" smtClean="0">
              <a:cs typeface="B Nazanin" pitchFamily="2" charset="-78"/>
            </a:endParaRPr>
          </a:p>
          <a:p>
            <a:pPr algn="ctr" rtl="1"/>
            <a:r>
              <a:rPr lang="fa-IR" sz="1800" dirty="0" smtClean="0">
                <a:cs typeface="B Nazanin" pitchFamily="2" charset="-78"/>
              </a:rPr>
              <a:t>امیدبخش</a:t>
            </a:r>
            <a:endParaRPr lang="fa-IR" sz="1800" dirty="0" smtClean="0">
              <a:cs typeface="B Nazanin" pitchFamily="2" charset="-78"/>
            </a:endParaRPr>
          </a:p>
          <a:p>
            <a:pPr algn="ctr" rtl="1"/>
            <a:r>
              <a:rPr lang="fa-IR" sz="1800" dirty="0" smtClean="0">
                <a:cs typeface="B Nazanin" pitchFamily="2" charset="-78"/>
              </a:rPr>
              <a:t>مستند</a:t>
            </a:r>
          </a:p>
          <a:p>
            <a:pPr algn="ctr" rtl="1"/>
            <a:r>
              <a:rPr lang="fa-IR" sz="1800" dirty="0" smtClean="0">
                <a:cs typeface="B Nazanin" pitchFamily="2" charset="-78"/>
              </a:rPr>
              <a:t>همه جانبه وجامع الاطراف دیدن سوژه ها</a:t>
            </a:r>
          </a:p>
          <a:p>
            <a:pPr algn="ctr" rtl="1"/>
            <a:r>
              <a:rPr lang="fa-IR" sz="1800" dirty="0" smtClean="0">
                <a:cs typeface="B Nazanin" pitchFamily="2" charset="-78"/>
              </a:rPr>
              <a:t>سازنده وحاوی راه حل</a:t>
            </a:r>
          </a:p>
          <a:p>
            <a:pPr algn="ctr" rtl="1"/>
            <a:r>
              <a:rPr lang="fa-IR" sz="1800" dirty="0" smtClean="0">
                <a:cs typeface="B Nazanin" pitchFamily="2" charset="-78"/>
              </a:rPr>
              <a:t>مستقل بودن</a:t>
            </a:r>
          </a:p>
          <a:p>
            <a:pPr algn="ctr" rtl="1"/>
            <a:r>
              <a:rPr lang="fa-IR" sz="1800" dirty="0" smtClean="0">
                <a:cs typeface="B Nazanin" pitchFamily="2" charset="-78"/>
              </a:rPr>
              <a:t>پرهیز از خود بزرگ بینی </a:t>
            </a:r>
            <a:endParaRPr lang="fa-IR" sz="1800" dirty="0" smtClean="0">
              <a:cs typeface="B Nazanin" pitchFamily="2" charset="-78"/>
            </a:endParaRPr>
          </a:p>
          <a:p>
            <a:pPr algn="ctr" rtl="1">
              <a:buFont typeface="+mj-lt"/>
              <a:buAutoNum type="arabicPeriod"/>
            </a:pPr>
            <a:endParaRPr lang="fa-IR" sz="1800" b="1" dirty="0" smtClean="0"/>
          </a:p>
          <a:p>
            <a:pPr algn="ctr" rtl="1">
              <a:buNone/>
            </a:pPr>
            <a:r>
              <a:rPr lang="fa-IR" sz="1800" b="1" dirty="0" smtClean="0"/>
              <a:t>اصول حرفه ای :</a:t>
            </a:r>
            <a:endParaRPr lang="fa-IR" sz="1800" b="1" dirty="0" smtClean="0"/>
          </a:p>
          <a:p>
            <a:pPr algn="ctr" rtl="1">
              <a:buFont typeface="+mj-lt"/>
              <a:buAutoNum type="arabicPeriod"/>
            </a:pPr>
            <a:endParaRPr lang="fa-IR" sz="1800" b="1" dirty="0" smtClean="0"/>
          </a:p>
          <a:p>
            <a:pPr algn="ctr" rtl="1">
              <a:buFont typeface="+mj-lt"/>
              <a:buAutoNum type="arabicPeriod"/>
            </a:pPr>
            <a:r>
              <a:rPr lang="fa-IR" sz="1800" b="1" dirty="0" smtClean="0"/>
              <a:t>بین المللی اندیشیدن</a:t>
            </a:r>
          </a:p>
          <a:p>
            <a:pPr algn="ctr" rtl="1">
              <a:buFont typeface="+mj-lt"/>
              <a:buAutoNum type="arabicPeriod"/>
            </a:pPr>
            <a:r>
              <a:rPr lang="fa-IR" sz="1800" b="1" dirty="0" smtClean="0"/>
              <a:t>مبانی نظری داشتن و صاحب تحلیل بودن</a:t>
            </a:r>
          </a:p>
          <a:p>
            <a:pPr algn="ctr" rtl="1">
              <a:buFont typeface="+mj-lt"/>
              <a:buAutoNum type="arabicPeriod"/>
            </a:pPr>
            <a:r>
              <a:rPr lang="fa-IR" sz="1800" b="1" dirty="0" smtClean="0"/>
              <a:t>جهان دیده بودن</a:t>
            </a:r>
          </a:p>
          <a:p>
            <a:pPr algn="ctr" rtl="1">
              <a:buFont typeface="+mj-lt"/>
              <a:buAutoNum type="arabicPeriod"/>
            </a:pPr>
            <a:r>
              <a:rPr lang="fa-IR" sz="1800" b="1" dirty="0" smtClean="0"/>
              <a:t>روابط عمومی و ارتباطات بالا</a:t>
            </a:r>
          </a:p>
          <a:p>
            <a:pPr algn="ctr" rtl="1">
              <a:buFont typeface="+mj-lt"/>
              <a:buAutoNum type="arabicPeriod"/>
            </a:pPr>
            <a:r>
              <a:rPr lang="fa-IR" sz="1800" b="1" dirty="0" smtClean="0"/>
              <a:t>پرهیز از احساساتی شدن و مرگ و درود گفتن</a:t>
            </a:r>
          </a:p>
          <a:p>
            <a:pPr algn="ctr" rtl="1">
              <a:buFont typeface="+mj-lt"/>
              <a:buAutoNum type="arabicPeriod"/>
            </a:pPr>
            <a:r>
              <a:rPr lang="fa-IR" sz="1800" b="1" dirty="0" smtClean="0"/>
              <a:t>استقلال مالی و مناعت طبع داشتن</a:t>
            </a:r>
            <a:endParaRPr lang="en-US" sz="1800" b="1" dirty="0" smtClean="0"/>
          </a:p>
          <a:p>
            <a:pPr algn="ctr" rtl="1"/>
            <a:endParaRPr lang="fa-IR" sz="1800" dirty="0" smtClean="0">
              <a:cs typeface="B Nazanin" pitchFamily="2" charset="-78"/>
            </a:endParaRPr>
          </a:p>
          <a:p>
            <a:pPr algn="ctr" rtl="1"/>
            <a:endParaRPr lang="fa-IR" sz="1800" dirty="0" smtClean="0">
              <a:cs typeface="B Nazanin" pitchFamily="2" charset="-78"/>
            </a:endParaRPr>
          </a:p>
          <a:p>
            <a:pPr algn="ctr" rtl="1"/>
            <a:endParaRPr lang="en-US" sz="1800" dirty="0">
              <a:cs typeface="B Nazanin" pitchFamily="2" charset="-78"/>
            </a:endParaRPr>
          </a:p>
        </p:txBody>
      </p:sp>
      <p:sp>
        <p:nvSpPr>
          <p:cNvPr id="4" name="Date Placeholder 3"/>
          <p:cNvSpPr>
            <a:spLocks noGrp="1"/>
          </p:cNvSpPr>
          <p:nvPr>
            <p:ph type="dt" sz="half" idx="10"/>
          </p:nvPr>
        </p:nvSpPr>
        <p:spPr/>
        <p:txBody>
          <a:bodyPr/>
          <a:lstStyle/>
          <a:p>
            <a:fld id="{08D4E610-CFEF-4556-81A9-96AD131A5DCD}" type="datetime1">
              <a:rPr lang="en-US" smtClean="0"/>
              <a:pPr/>
              <a:t>9/6/2021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2" name="Title 1"/>
          <p:cNvSpPr>
            <a:spLocks noGrp="1"/>
          </p:cNvSpPr>
          <p:nvPr>
            <p:ph type="title"/>
          </p:nvPr>
        </p:nvSpPr>
        <p:spPr/>
        <p:txBody>
          <a:bodyPr>
            <a:normAutofit/>
          </a:bodyPr>
          <a:lstStyle/>
          <a:p>
            <a:pPr rtl="1"/>
            <a:r>
              <a:rPr lang="fa-IR" sz="1800" dirty="0" smtClean="0"/>
              <a:t>  چارچوب اخلاقی و حرفه ای </a:t>
            </a:r>
            <a:endParaRPr lang="en-US"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151</TotalTime>
  <Words>645</Words>
  <Application>Microsoft Office PowerPoint</Application>
  <PresentationFormat>On-screen Show (4:3)</PresentationFormat>
  <Paragraphs>145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جریان سازی خبری در رسانه های  دیداری ، شنیداری و نوشتاری      </vt:lpstr>
      <vt:lpstr>مفهوم شناسی</vt:lpstr>
      <vt:lpstr>طیف بندی و گونه شناسی رسانه ها </vt:lpstr>
      <vt:lpstr>رهیافت فلسفی و معرفت شناختی و اماری به فضای مجازی</vt:lpstr>
      <vt:lpstr>رسانه و قدرت</vt:lpstr>
      <vt:lpstr>انواع جریان سازی</vt:lpstr>
      <vt:lpstr>سوژه</vt:lpstr>
      <vt:lpstr>اهمیت برندسازی در جریان سازی خبری  </vt:lpstr>
      <vt:lpstr>  چارچوب اخلاقی و حرفه ای </vt:lpstr>
      <vt:lpstr>مخاطب شناسی</vt:lpstr>
      <vt:lpstr>گفتمان و جریان سازی رسانه ای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جریان سازی خبری در رسانه های  دیداری ، شنیداری و نوشتاری</dc:title>
  <dc:creator>Amir Dabirimehr</dc:creator>
  <cp:lastModifiedBy>dabirimehr_a</cp:lastModifiedBy>
  <cp:revision>40</cp:revision>
  <dcterms:created xsi:type="dcterms:W3CDTF">2006-08-16T00:00:00Z</dcterms:created>
  <dcterms:modified xsi:type="dcterms:W3CDTF">2021-09-06T11:53:47Z</dcterms:modified>
</cp:coreProperties>
</file>